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19"/>
  </p:notesMasterIdLst>
  <p:handoutMasterIdLst>
    <p:handoutMasterId r:id="rId20"/>
  </p:handoutMasterIdLst>
  <p:sldIdLst>
    <p:sldId id="538" r:id="rId2"/>
    <p:sldId id="578" r:id="rId3"/>
    <p:sldId id="569" r:id="rId4"/>
    <p:sldId id="571" r:id="rId5"/>
    <p:sldId id="579" r:id="rId6"/>
    <p:sldId id="580" r:id="rId7"/>
    <p:sldId id="584" r:id="rId8"/>
    <p:sldId id="575" r:id="rId9"/>
    <p:sldId id="576" r:id="rId10"/>
    <p:sldId id="581" r:id="rId11"/>
    <p:sldId id="582" r:id="rId12"/>
    <p:sldId id="583" r:id="rId13"/>
    <p:sldId id="585" r:id="rId14"/>
    <p:sldId id="577" r:id="rId15"/>
    <p:sldId id="572" r:id="rId16"/>
    <p:sldId id="545" r:id="rId17"/>
    <p:sldId id="573" r:id="rId18"/>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33CC"/>
    <a:srgbClr val="FF0066"/>
    <a:srgbClr val="0000FF"/>
    <a:srgbClr val="33CC33"/>
    <a:srgbClr val="00FFFF"/>
    <a:srgbClr val="6600FF"/>
    <a:srgbClr val="CC66FF"/>
    <a:srgbClr val="62832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7" autoAdjust="0"/>
    <p:restoredTop sz="86811" autoAdjust="0"/>
  </p:normalViewPr>
  <p:slideViewPr>
    <p:cSldViewPr>
      <p:cViewPr varScale="1">
        <p:scale>
          <a:sx n="82" d="100"/>
          <a:sy n="82" d="100"/>
        </p:scale>
        <p:origin x="710" y="72"/>
      </p:cViewPr>
      <p:guideLst>
        <p:guide orient="horz" pos="2160"/>
        <p:guide pos="3840"/>
      </p:guideLst>
    </p:cSldViewPr>
  </p:slideViewPr>
  <p:notesTextViewPr>
    <p:cViewPr>
      <p:scale>
        <a:sx n="100" d="100"/>
        <a:sy n="100" d="100"/>
      </p:scale>
      <p:origin x="0" y="0"/>
    </p:cViewPr>
  </p:notesTextViewPr>
  <p:sorterViewPr>
    <p:cViewPr>
      <p:scale>
        <a:sx n="90" d="100"/>
        <a:sy n="90" d="100"/>
      </p:scale>
      <p:origin x="0" y="13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26A7C97D-3554-44E0-8E72-665D45387ACC}" type="datetimeFigureOut">
              <a:rPr lang="en-US"/>
              <a:pPr>
                <a:defRPr/>
              </a:pPr>
              <a:t>4/29/2023</a:t>
            </a:fld>
            <a:endParaRPr lang="en-US"/>
          </a:p>
        </p:txBody>
      </p:sp>
      <p:sp>
        <p:nvSpPr>
          <p:cNvPr id="4" name="Footer Placeholder 3"/>
          <p:cNvSpPr>
            <a:spLocks noGrp="1"/>
          </p:cNvSpPr>
          <p:nvPr>
            <p:ph type="ftr" sz="quarter" idx="2"/>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1486DC43-659C-4A17-BDC0-5684401D4FAB}"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2:56.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29,'6'-1,"0"1,-1-2,1 1,-1 0,9-4,21-5,42 3,143 6,-98 3,811-2,-879 3,-1 2,63 14,-63-8,1-3,64 1,236-11,-332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6:16.8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6848 132,'-16'-4,"0"0,-1 2,1 0,-1 0,-20 2,-2-1,-825 9,-1 55,-457 15,1014-81,-93 3,187 12,-58 2,123-19,0-5,-158-34,233 33,0 3,0 3,-121 8,170 1,0 0,-1 2,2 1,-1 1,-44 21,48-20,-31 13,-178 67,175-75,-87 9,64-11,16-5,-1-3,-1-2,-72-8,125 5,-1-1,1 1,0-2,1 1,-1-2,0 1,1-2,0 1,0-1,0-1,0 0,1 0,0-1,0 0,1 0,-10-11,-54-68,42 60,26 23,1 1,-1 0,1-1,0 0,0 0,0 0,0 0,0 0,1-1,-1 1,1-1,-4-7,6 11,0-1,0 1,0 0,0-1,0 1,0 0,0-1,0 1,0 0,0-1,0 1,0 0,0-1,0 1,0 0,0-1,0 1,0 0,1-1,-1 1,0 0,0 0,0-1,0 1,1 0,-1 0,0-1,0 1,1 0,-1 0,0-1,0 1,1 0,-1 0,0 0,1 0,-1-1,18 1,17 11,34 14,1-2,1-3,0-4,128 13,181-24,-326-6,-45 0,1 0,-1 0,1-1,-1 0,0-1,0 0,0-1,0 0,0 0,-1-1,1 0,6-6,-8 7,35-12,-37 16,-1-1,1-1,0 1,-1-1,0 1,1-1,-1 0,0-1,0 1,0-1,0 0,5-5,-8 6,-1 1,1-1,-1 0,1 1,-1-1,0 0,0 0,0 1,0-1,0 0,0 1,0-1,0 0,-1 1,1-1,-1 0,1 1,-1-1,0 0,1 1,-1-1,0 1,0 0,0-1,0 1,-2-2,-2-3,0 1,0-1,-1 1,-10-7,7 6,-32-24,-53-27,79 49,0 1,0 1,-1 0,0 1,0 1,0 0,-30-2,16 7,0 0,0 2,0 2,-49 12,43-8,-2-1,-52 3,90-11,-29 1,-38 7,57-6,-1 0,0 2,1-1,0 1,0 1,-17 10,17-10,-1 0,1 0,-1-1,0 0,0-1,0 0,-1-1,1 0,-16 0,4-1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6:22.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2755 792,'-309'59,"176"-37,-333 44,246-37,78-5,73-10,-128 7,-91-24,258 0,0-2,-39-12,38 9,-59-8,20 12,23 1,-46-8,48 6,-1 1,-86 4,-32-1,161 0,-1 1,0-1,0 0,0 0,0-1,1 1,-1-1,1 0,-1 0,1 0,0 0,0-1,0 1,0-1,0 0,0 0,1 0,-1 0,1 0,0-1,0 1,0-1,0 1,-1-8,1 7,1-1,-1 0,1 0,1 0,-1 0,1 0,0 0,0 0,0 0,0 0,1 0,0 1,0-1,1 0,-1 0,1 1,0-1,0 1,6-9,-4 9,0 0,0 0,0 1,1 0,0-1,-1 1,1 1,0-1,1 1,-1 0,0 0,1 1,-1-1,1 1,-1 0,1 1,6-1,-4 1,0 0,0 0,0 0,0 1,0 0,0 1,0 0,0 0,-1 1,1 0,10 5,23 23,-31-22,1 0,21 12,-11-10,1-1,0 0,1-2,0 0,0-2,1 0,0-2,0-1,0 0,0-2,0-1,1-1,-1-1,0 0,0-2,0-2,32-10,181-87,-81 33,-96 43,-24 10,1 2,61-17,-7 8,-45 11,0 2,0 2,1 2,56-1,-87 8,-1 1,0 0,26 6,-36-6,1 1,0 0,-1 0,1 1,-1-1,0 1,1 0,-2 1,1-1,0 1,-1 0,7 6,-3 1,0-1,1-1,1 0,-1 0,1 0,1-2,0 1,0-1,0-1,1 0,0 0,0-1,0-1,1 0,21 3,51 3,0-4,102-7,-96 0,-32-3,0-2,-1-3,100-28,-150 35,0 0,-1-1,1 0,0 0,-1-1,0 0,0 0,0 0,10-9,-13 8,0 0,0 0,0 0,-1 0,1-1,-1 1,0-1,-1 0,0 0,0 0,0 0,2-12,-2 2,-1 0,0 0,0 0,-2 0,0 0,-1 0,0 0,-2 0,0 1,0-1,-1 1,-1 0,-1 1,-10-18,5 12,-1 1,-1 1,0 1,-1 0,-1 0,-1 2,0 0,-1 1,-29-18,20 17,0 1,-1 2,0 0,-1 2,-48-11,55 17,-1 0,0 2,0 0,0 1,0 2,0 0,1 2,-27 5,42-6,1 0,0 0,0 1,0 0,0 0,0 0,1 1,-1-1,1 2,0-1,0 0,0 1,1 0,-1 0,1 0,1 1,-6 8,-7 8,-2-1,0-1,-32 27,31-31,1 1,1 0,1 1,-26 38,36-46,-2 0,1 0,-1-1,0 0,-1-1,0 1,-1-2,0 1,0-1,0-1,-15 7,-12 3,-1-1,-42 9,35-10,-93 28,-2-5,-180 22,252-50,10-1,-65 1,50-9,-127-2,167-3,1 0,0-3,0 0,0-2,1-1,1-2,0-1,-34-21,63 34,0 1,-1-1,1 0,0 1,0-1,0 0,0 0,0 0,0 0,0 0,1 0,-1 0,0 0,0 0,1 0,-1 0,1 0,-1-2,1 2,0 1,0-1,0 0,0 1,0-1,1 0,-1 1,0-1,0 0,1 1,-1-1,0 1,1-1,-1 1,1-1,-1 0,1 1,-1 0,1-1,-1 1,1-1,-1 1,1 0,0-1,4-1,0 0,-1 0,1 1,0-1,0 1,0 0,0 0,6 1,21 1,-1 3,0 0,1 2,41 14,12 1,355 55,-426-74,-1 1,0 0,0 1,19 8,-21-7,1 0,-1-2,1 1,1-1,17 2,-19-6,0 1,0-1,-1-1,1 0,12-4,9-2,-13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6:26.2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2905 262,'-236'2,"-253"-5,440-1,0-3,0-2,0-2,-69-26,98 30,4 1,0 0,0 1,-1 1,1 1,-1 0,-20 0,-8 5,0 2,-78 17,69-10,-70 5,64-10,-74 17,-2 1,70-15,15-1,-70 1,2-7,-183-6,287 3,1-1,-1-1,1-1,0 0,0 0,0-1,1-1,0-1,0 1,0-2,1 0,0-1,0 0,-11-12,15 15,0 1,0-1,-17-7,19 11,0-1,0 0,0 0,1 0,0-1,-1 0,1 0,0-1,1 1,-9-10,13 13,0 0,-1 0,1 0,-1 1,1-1,0 0,-1 0,1 0,0 0,0 1,0-1,0 0,0 0,0 0,0 0,0 0,0 0,0 1,0-1,1 0,-1 0,0 0,1 0,-1 1,0-1,1 0,-1 0,1 1,0-2,26-16,-11 10,0 1,1 1,0 1,35-7,74-2,-92 12,545-10,-569 12,0 2,0-1,0 1,0 1,-1-1,1 2,-1-1,0 1,0 1,0 0,-1 0,10 7,18 11,-17-13,2-1,-1 0,1-1,0-2,1 0,0-1,44 4,9-5,79-6,-44-1,-57 2,404-14,-337 7,0 5,219 23,-200-13,-106-7,-340 4,242 1,0 3,-111 28,73-7,-1-5,-1-5,0-4,-140 2,175-16,-163-4,209 0,-1-2,1 0,-1-1,-30-13,23 8,-45-10,55 16,1-1,1-1,-38-17,118 49,1-1,1-4,1-2,102 15,263 7,150-34,-548-7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2:56.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29,'6'-1,"0"1,-1-2,1 1,-1 0,9-4,21-5,42 3,143 6,-98 3,811-2,-879 3,-1 2,63 14,-63-8,1-3,64 1,236-11,-332 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2:58.6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1,'87'3,"0"3,0 5,98 25,-96-19,1-3,0-4,134-2,-160-10,1-2,119-24,-120 13,0 3,0 3,92-1,381 12,-509-2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09.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3001 1,'-251'18,"103"-4,-546 12,-9-28,206-1,462 4,-56 11,56-6,-52 1,52-7,0-2,-65-12,45 2,37 7,0 0,-1 2,1 0,-1 1,0 1,0 1,-31 3,21 2,3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11.7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2989 0,'-880'9,"8"39,59-26,627-23,168 0,1 0,0-2,-1 0,1-1,0-1,-21-9,17 7,-28-4,23 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14.9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5597 264,'-102'5,"-141"24,75-6,-1032 52,-9-73,800-5,236 4,-241-8,354-1,0-3,0-2,-62-23,12 4,-141-53,-44-10,254 83,-58-25,75 26,0 1,-1 1,0 2,-1 0,1 1,-52-3,39 11,1 2,-1 1,-41 12,-61 8,118-23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17.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4570 61,'-8'0,"0"0,0 1,0 0,0 0,-10 3,-12 4,-290 47,-552 26,-334-72,919-12,199 3,-608-22,404 16,201 7,86-1,1 0,0 0,0 0,-1-1,1 0,0 0,0 0,0 0,0 0,0-1,0 0,0 0,1 0,-1 0,1 0,-1-1,1 1,0-1,0 0,0 0,0-1,1 1,-1 0,1-1,0 0,0 1,0-1,0 0,1 0,-1 0,0-7,-1 5,0 0,-1 1,1-1,-1 1,0 0,-1 0,1 1,-1-1,0 1,0 0,0 0,0 0,-1 1,0 0,0 0,1 0,-2 1,1 0,0 0,0 1,-7-2,10 4,1-1,-1 0,1 1,-1-1,1 1,-1 0,1 0,-1 0,1 0,0 0,0 0,-1 1,1-1,0 1,0 0,0-1,1 1,-1 0,-1 2,0-1,0 0,0 0,-1 0,1 0,-1-1,1 1,-5 1,-1-1,0 0,0-1,-1-1,1 1,-1-1,1-1,-1 0,1 0,-1-1,1 0,0 0,-15-5,-11-4,-63-30,70 28,-9-3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21.6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4974 1,'-224'9,"92"-2,-1437 28,-412-35,1956-1,0-1,-29-7,36 5,0 1,0 0,0 2,-1 0,-32 3,-254 23,-3-26,122-1,164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2:58.6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1,'87'3,"0"3,0 5,98 25,-96-19,1-3,0-4,134-2,-160-10,1-2,119-24,-120 13,0 3,0 3,92-1,381 12,-509-2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4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46.4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4030 15,'-16'-4,"-1"0,1 2,-1 0,0 0,-22 2,8-1,-725 35,231 0,200-35,293-1,0-2,0 0,-42-13,43 9,-1 2,0 0,-45-1,-915 9,967 0,1 0,-30 7,-34 3,-49 1,-41 2,-190-16,322 5,29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6:52.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1606 144,'-16'-10,"-1"1,0 1,0 0,-33-8,-74-12,34 15,-120-2,-95 16,259 0,39-1,1 0,-1-1,1 0,-1 0,1 0,0-1,-1 0,1 0,0-1,0 1,0-1,1-1,-7-3,10 5,-1 1,1 0,-1 0,1 0,-1 0,0 0,0 1,1-1,-1 1,0 0,0 0,0 0,0 0,1 0,-1 1,-3 0,-46 18,18-6,-11-3,-1-1,1-3,-1-2,-73-2,1 0,114-2,-1 0,0 1,0 0,0 0,1 0,-1 0,1 1,-1-1,-5 4,-5 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6:55.0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3040 132,'-29'1,"-47"8,22-2,-27 1,-690 47,716-58,-62-11,21 2,71 8,0-1,0-2,-40-15,-12-5,48 18,1-2,-41-22,51 23,0 1,0 1,-1 0,1 1,-2 1,1 1,-1 1,-25-2,-442 5,219 3,136-4,-140 5,226 6,28-3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09.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3001 1,'-251'18,"103"-4,-546 12,-9-28,206-1,462 4,-56 11,56-6,-52 1,52-7,0-2,-65-12,45 2,37 7,0 0,-1 2,1 0,-1 1,0 1,0 1,-31 3,21 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11.7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2989 0,'-880'9,"8"39,59-26,627-23,168 0,1 0,0-2,-1 0,1-1,0-1,-21-9,17 7,-28-4,23 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14.9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5597 264,'-102'5,"-141"24,75-6,-1032 52,-9-73,800-5,236 4,-241-8,354-1,0-3,0-2,-62-23,12 4,-141-53,-44-10,254 83,-58-25,75 26,0 1,-1 1,0 2,-1 0,1 1,-52-3,39 11,1 2,-1 1,-41 12,-61 8,118-23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17.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4570 61,'-8'0,"0"0,0 1,0 0,0 0,-10 3,-12 4,-290 47,-552 26,-334-72,919-12,199 3,-608-22,404 16,201 7,86-1,1 0,0 0,0 0,-1-1,1 0,0 0,0 0,0 0,0 0,0-1,0 0,0 0,1 0,-1 0,1 0,-1-1,1 1,0-1,0 0,0 0,0-1,1 1,-1 0,1-1,0 0,0 1,0-1,0 0,1 0,-1 0,0-7,-1 5,0 0,-1 1,1-1,-1 1,0 0,-1 0,1 1,-1-1,0 1,0 0,0 0,0 0,-1 1,0 0,0 0,1 0,-2 1,1 0,0 0,0 1,-7-2,10 4,1-1,-1 0,1 1,-1-1,1 1,-1 0,1 0,-1 0,1 0,0 0,0 0,-1 1,1-1,0 1,0 0,0-1,1 1,-1 0,-1 2,0-1,0 0,0 0,-1 0,1 0,-1-1,1 1,-5 1,-1-1,0 0,0-1,-1-1,1 1,-1-1,1-1,-1 0,1 0,-1-1,1 0,0 0,-15-5,-11-4,-63-30,70 28,-9-3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21.6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4974 1,'-224'9,"92"-2,-1437 28,-412-35,1956-1,0-1,-29-7,36 5,0 1,0 0,0 2,-1 0,-32 3,-254 23,-3-26,122-1,164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4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4:33:46.4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4030 15,'-16'-4,"-1"0,1 2,-1 0,0 0,-22 2,8-1,-725 35,231 0,200-35,293-1,0-2,0 0,-42-13,43 9,-1 2,0 0,-45-1,-915 9,967 0,1 0,-30 7,-34 3,-49 1,-41 2,-190-16,322 5,29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C973BE83-6A1D-4DA3-83D0-ED76C71EFE38}" type="datetimeFigureOut">
              <a:rPr lang="en-US"/>
              <a:pPr>
                <a:defRPr/>
              </a:pPr>
              <a:t>4/29/2023</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848" y="4416426"/>
            <a:ext cx="560832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01C81575-24DE-4F6C-A73E-0331B3B2E41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a:t>
            </a:fld>
            <a:endParaRPr lang="en-US"/>
          </a:p>
        </p:txBody>
      </p:sp>
    </p:spTree>
    <p:extLst>
      <p:ext uri="{BB962C8B-B14F-4D97-AF65-F5344CB8AC3E}">
        <p14:creationId xmlns:p14="http://schemas.microsoft.com/office/powerpoint/2010/main" val="336596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11</a:t>
            </a:fld>
            <a:endParaRPr lang="en-US"/>
          </a:p>
        </p:txBody>
      </p:sp>
    </p:spTree>
    <p:extLst>
      <p:ext uri="{BB962C8B-B14F-4D97-AF65-F5344CB8AC3E}">
        <p14:creationId xmlns:p14="http://schemas.microsoft.com/office/powerpoint/2010/main" val="234815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12</a:t>
            </a:fld>
            <a:endParaRPr lang="en-US"/>
          </a:p>
        </p:txBody>
      </p:sp>
    </p:spTree>
    <p:extLst>
      <p:ext uri="{BB962C8B-B14F-4D97-AF65-F5344CB8AC3E}">
        <p14:creationId xmlns:p14="http://schemas.microsoft.com/office/powerpoint/2010/main" val="36361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13</a:t>
            </a:fld>
            <a:endParaRPr lang="en-US"/>
          </a:p>
        </p:txBody>
      </p:sp>
    </p:spTree>
    <p:extLst>
      <p:ext uri="{BB962C8B-B14F-4D97-AF65-F5344CB8AC3E}">
        <p14:creationId xmlns:p14="http://schemas.microsoft.com/office/powerpoint/2010/main" val="161496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14</a:t>
            </a:fld>
            <a:endParaRPr lang="en-US"/>
          </a:p>
        </p:txBody>
      </p:sp>
    </p:spTree>
    <p:extLst>
      <p:ext uri="{BB962C8B-B14F-4D97-AF65-F5344CB8AC3E}">
        <p14:creationId xmlns:p14="http://schemas.microsoft.com/office/powerpoint/2010/main" val="288740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3</a:t>
            </a:fld>
            <a:endParaRPr lang="en-US"/>
          </a:p>
        </p:txBody>
      </p:sp>
    </p:spTree>
    <p:extLst>
      <p:ext uri="{BB962C8B-B14F-4D97-AF65-F5344CB8AC3E}">
        <p14:creationId xmlns:p14="http://schemas.microsoft.com/office/powerpoint/2010/main" val="413196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4</a:t>
            </a:fld>
            <a:endParaRPr lang="en-US"/>
          </a:p>
        </p:txBody>
      </p:sp>
    </p:spTree>
    <p:extLst>
      <p:ext uri="{BB962C8B-B14F-4D97-AF65-F5344CB8AC3E}">
        <p14:creationId xmlns:p14="http://schemas.microsoft.com/office/powerpoint/2010/main" val="322573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5</a:t>
            </a:fld>
            <a:endParaRPr lang="en-US"/>
          </a:p>
        </p:txBody>
      </p:sp>
    </p:spTree>
    <p:extLst>
      <p:ext uri="{BB962C8B-B14F-4D97-AF65-F5344CB8AC3E}">
        <p14:creationId xmlns:p14="http://schemas.microsoft.com/office/powerpoint/2010/main" val="186269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6</a:t>
            </a:fld>
            <a:endParaRPr lang="en-US"/>
          </a:p>
        </p:txBody>
      </p:sp>
    </p:spTree>
    <p:extLst>
      <p:ext uri="{BB962C8B-B14F-4D97-AF65-F5344CB8AC3E}">
        <p14:creationId xmlns:p14="http://schemas.microsoft.com/office/powerpoint/2010/main" val="96591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7</a:t>
            </a:fld>
            <a:endParaRPr lang="en-US"/>
          </a:p>
        </p:txBody>
      </p:sp>
    </p:spTree>
    <p:extLst>
      <p:ext uri="{BB962C8B-B14F-4D97-AF65-F5344CB8AC3E}">
        <p14:creationId xmlns:p14="http://schemas.microsoft.com/office/powerpoint/2010/main" val="335675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8</a:t>
            </a:fld>
            <a:endParaRPr lang="en-US"/>
          </a:p>
        </p:txBody>
      </p:sp>
    </p:spTree>
    <p:extLst>
      <p:ext uri="{BB962C8B-B14F-4D97-AF65-F5344CB8AC3E}">
        <p14:creationId xmlns:p14="http://schemas.microsoft.com/office/powerpoint/2010/main" val="88610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9</a:t>
            </a:fld>
            <a:endParaRPr lang="en-US"/>
          </a:p>
        </p:txBody>
      </p:sp>
    </p:spTree>
    <p:extLst>
      <p:ext uri="{BB962C8B-B14F-4D97-AF65-F5344CB8AC3E}">
        <p14:creationId xmlns:p14="http://schemas.microsoft.com/office/powerpoint/2010/main" val="296369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10</a:t>
            </a:fld>
            <a:endParaRPr lang="en-US"/>
          </a:p>
        </p:txBody>
      </p:sp>
    </p:spTree>
    <p:extLst>
      <p:ext uri="{BB962C8B-B14F-4D97-AF65-F5344CB8AC3E}">
        <p14:creationId xmlns:p14="http://schemas.microsoft.com/office/powerpoint/2010/main" val="356363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13C8-F183-1D43-AE77-BF9BD4D2A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AF752-0EC0-CF4D-965A-5129A9135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E32540-0688-DC4A-809A-52FB3313D316}"/>
              </a:ext>
            </a:extLst>
          </p:cNvPr>
          <p:cNvSpPr>
            <a:spLocks noGrp="1"/>
          </p:cNvSpPr>
          <p:nvPr>
            <p:ph type="dt" sz="half" idx="10"/>
          </p:nvPr>
        </p:nvSpPr>
        <p:spPr/>
        <p:txBody>
          <a:bodyPr/>
          <a:lstStyle/>
          <a:p>
            <a:fld id="{38E85DDF-39D3-4E85-946B-AC59C23A0961}" type="datetime1">
              <a:rPr lang="en-US" smtClean="0"/>
              <a:t>4/29/2023</a:t>
            </a:fld>
            <a:endParaRPr lang="en-US"/>
          </a:p>
        </p:txBody>
      </p:sp>
      <p:sp>
        <p:nvSpPr>
          <p:cNvPr id="5" name="Footer Placeholder 4">
            <a:extLst>
              <a:ext uri="{FF2B5EF4-FFF2-40B4-BE49-F238E27FC236}">
                <a16:creationId xmlns:a16="http://schemas.microsoft.com/office/drawing/2014/main" id="{0F2CA43E-0611-D047-BC7B-31F920B659D3}"/>
              </a:ext>
            </a:extLst>
          </p:cNvPr>
          <p:cNvSpPr>
            <a:spLocks noGrp="1"/>
          </p:cNvSpPr>
          <p:nvPr>
            <p:ph type="ftr" sz="quarter" idx="11"/>
          </p:nvPr>
        </p:nvSpPr>
        <p:spPr/>
        <p:txBody>
          <a:bodyPr/>
          <a:lstStyle/>
          <a:p>
            <a:r>
              <a:rPr lang="en-US"/>
              <a:t>19CS345 Course Project </a:t>
            </a:r>
          </a:p>
        </p:txBody>
      </p:sp>
      <p:sp>
        <p:nvSpPr>
          <p:cNvPr id="6" name="Slide Number Placeholder 5">
            <a:extLst>
              <a:ext uri="{FF2B5EF4-FFF2-40B4-BE49-F238E27FC236}">
                <a16:creationId xmlns:a16="http://schemas.microsoft.com/office/drawing/2014/main" id="{2B6E4123-5713-BC41-BBD0-42ADF35D9634}"/>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19207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ED43-C903-1F44-A779-40DF9AEFD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975D8-34AD-544B-B0E2-83FA77D2FA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24DD5-B8E0-534E-B68A-EF415575E505}"/>
              </a:ext>
            </a:extLst>
          </p:cNvPr>
          <p:cNvSpPr>
            <a:spLocks noGrp="1"/>
          </p:cNvSpPr>
          <p:nvPr>
            <p:ph type="dt" sz="half" idx="10"/>
          </p:nvPr>
        </p:nvSpPr>
        <p:spPr/>
        <p:txBody>
          <a:bodyPr/>
          <a:lstStyle/>
          <a:p>
            <a:fld id="{C805AACF-9EE3-4BB7-9DCA-110C370C7B5F}" type="datetime1">
              <a:rPr lang="en-US" smtClean="0"/>
              <a:t>4/29/2023</a:t>
            </a:fld>
            <a:endParaRPr lang="en-US"/>
          </a:p>
        </p:txBody>
      </p:sp>
      <p:sp>
        <p:nvSpPr>
          <p:cNvPr id="5" name="Footer Placeholder 4">
            <a:extLst>
              <a:ext uri="{FF2B5EF4-FFF2-40B4-BE49-F238E27FC236}">
                <a16:creationId xmlns:a16="http://schemas.microsoft.com/office/drawing/2014/main" id="{45096688-5BB1-5E48-BD14-BBC9FA67D401}"/>
              </a:ext>
            </a:extLst>
          </p:cNvPr>
          <p:cNvSpPr>
            <a:spLocks noGrp="1"/>
          </p:cNvSpPr>
          <p:nvPr>
            <p:ph type="ftr" sz="quarter" idx="11"/>
          </p:nvPr>
        </p:nvSpPr>
        <p:spPr/>
        <p:txBody>
          <a:bodyPr/>
          <a:lstStyle/>
          <a:p>
            <a:r>
              <a:rPr lang="en-US"/>
              <a:t>19CS345 Course Project </a:t>
            </a:r>
          </a:p>
        </p:txBody>
      </p:sp>
      <p:sp>
        <p:nvSpPr>
          <p:cNvPr id="6" name="Slide Number Placeholder 5">
            <a:extLst>
              <a:ext uri="{FF2B5EF4-FFF2-40B4-BE49-F238E27FC236}">
                <a16:creationId xmlns:a16="http://schemas.microsoft.com/office/drawing/2014/main" id="{71DC407C-3003-DB44-98B5-0DEC6272B111}"/>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122916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630D-09E2-0742-AED8-D3F732546C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B2CD3-A564-8044-A4EC-7EBA26298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2A64EE-79C1-8B46-BA9C-199117C7B485}"/>
              </a:ext>
            </a:extLst>
          </p:cNvPr>
          <p:cNvSpPr>
            <a:spLocks noGrp="1"/>
          </p:cNvSpPr>
          <p:nvPr>
            <p:ph type="dt" sz="half" idx="10"/>
          </p:nvPr>
        </p:nvSpPr>
        <p:spPr/>
        <p:txBody>
          <a:bodyPr/>
          <a:lstStyle/>
          <a:p>
            <a:fld id="{B4FC3EF0-AE76-4966-9D80-16D2E221D06F}" type="datetime1">
              <a:rPr lang="en-US" smtClean="0"/>
              <a:t>4/29/2023</a:t>
            </a:fld>
            <a:endParaRPr lang="en-US"/>
          </a:p>
        </p:txBody>
      </p:sp>
      <p:sp>
        <p:nvSpPr>
          <p:cNvPr id="5" name="Footer Placeholder 4">
            <a:extLst>
              <a:ext uri="{FF2B5EF4-FFF2-40B4-BE49-F238E27FC236}">
                <a16:creationId xmlns:a16="http://schemas.microsoft.com/office/drawing/2014/main" id="{A851AAB2-DA47-AE48-A088-6FC7C169450F}"/>
              </a:ext>
            </a:extLst>
          </p:cNvPr>
          <p:cNvSpPr>
            <a:spLocks noGrp="1"/>
          </p:cNvSpPr>
          <p:nvPr>
            <p:ph type="ftr" sz="quarter" idx="11"/>
          </p:nvPr>
        </p:nvSpPr>
        <p:spPr/>
        <p:txBody>
          <a:bodyPr/>
          <a:lstStyle/>
          <a:p>
            <a:r>
              <a:rPr lang="en-US"/>
              <a:t>19CS345 Course Project </a:t>
            </a:r>
          </a:p>
        </p:txBody>
      </p:sp>
      <p:sp>
        <p:nvSpPr>
          <p:cNvPr id="6" name="Slide Number Placeholder 5">
            <a:extLst>
              <a:ext uri="{FF2B5EF4-FFF2-40B4-BE49-F238E27FC236}">
                <a16:creationId xmlns:a16="http://schemas.microsoft.com/office/drawing/2014/main" id="{F348FF9C-19C9-FA46-8C21-74202499420D}"/>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17179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BAF5-C913-024F-8BE6-64C58F970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5E6DB7-D3D7-1443-A583-8730715E25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EB82F-3E99-7441-9B06-6D7C2156A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26D282-1572-D344-87D1-785DA8576020}"/>
              </a:ext>
            </a:extLst>
          </p:cNvPr>
          <p:cNvSpPr>
            <a:spLocks noGrp="1"/>
          </p:cNvSpPr>
          <p:nvPr>
            <p:ph type="dt" sz="half" idx="10"/>
          </p:nvPr>
        </p:nvSpPr>
        <p:spPr/>
        <p:txBody>
          <a:bodyPr/>
          <a:lstStyle/>
          <a:p>
            <a:fld id="{9766AD3E-78B5-4549-BA22-E848CF5F2F18}" type="datetime1">
              <a:rPr lang="en-US" smtClean="0"/>
              <a:t>4/29/2023</a:t>
            </a:fld>
            <a:endParaRPr lang="en-US"/>
          </a:p>
        </p:txBody>
      </p:sp>
      <p:sp>
        <p:nvSpPr>
          <p:cNvPr id="6" name="Footer Placeholder 5">
            <a:extLst>
              <a:ext uri="{FF2B5EF4-FFF2-40B4-BE49-F238E27FC236}">
                <a16:creationId xmlns:a16="http://schemas.microsoft.com/office/drawing/2014/main" id="{3723D760-065F-6442-AF7E-1A7AAFFCA96E}"/>
              </a:ext>
            </a:extLst>
          </p:cNvPr>
          <p:cNvSpPr>
            <a:spLocks noGrp="1"/>
          </p:cNvSpPr>
          <p:nvPr>
            <p:ph type="ftr" sz="quarter" idx="11"/>
          </p:nvPr>
        </p:nvSpPr>
        <p:spPr/>
        <p:txBody>
          <a:bodyPr/>
          <a:lstStyle/>
          <a:p>
            <a:r>
              <a:rPr lang="en-US"/>
              <a:t>19CS345 Course Project </a:t>
            </a:r>
          </a:p>
        </p:txBody>
      </p:sp>
      <p:sp>
        <p:nvSpPr>
          <p:cNvPr id="7" name="Slide Number Placeholder 6">
            <a:extLst>
              <a:ext uri="{FF2B5EF4-FFF2-40B4-BE49-F238E27FC236}">
                <a16:creationId xmlns:a16="http://schemas.microsoft.com/office/drawing/2014/main" id="{26BF4C15-EC3A-7E41-A2B3-D2AB7D70EB32}"/>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265704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CC90-B8AE-8A46-A8A5-F7E8DA615E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152C5-AA77-4B47-965C-21A00C1EE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66F8D-3502-5242-9160-E1CDE38E0A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754302-8F9A-5648-9C5E-6D037F1C7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FC9CD-8823-F145-9952-EFBA9ACD2E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EF4D9-655F-4842-A6B8-D44A050122B8}"/>
              </a:ext>
            </a:extLst>
          </p:cNvPr>
          <p:cNvSpPr>
            <a:spLocks noGrp="1"/>
          </p:cNvSpPr>
          <p:nvPr>
            <p:ph type="dt" sz="half" idx="10"/>
          </p:nvPr>
        </p:nvSpPr>
        <p:spPr/>
        <p:txBody>
          <a:bodyPr/>
          <a:lstStyle/>
          <a:p>
            <a:fld id="{E9830B69-2159-4C70-8634-20F5099D7A54}" type="datetime1">
              <a:rPr lang="en-US" smtClean="0"/>
              <a:t>4/29/2023</a:t>
            </a:fld>
            <a:endParaRPr lang="en-US"/>
          </a:p>
        </p:txBody>
      </p:sp>
      <p:sp>
        <p:nvSpPr>
          <p:cNvPr id="8" name="Footer Placeholder 7">
            <a:extLst>
              <a:ext uri="{FF2B5EF4-FFF2-40B4-BE49-F238E27FC236}">
                <a16:creationId xmlns:a16="http://schemas.microsoft.com/office/drawing/2014/main" id="{08E68A74-725F-8F40-8F80-E96287703E59}"/>
              </a:ext>
            </a:extLst>
          </p:cNvPr>
          <p:cNvSpPr>
            <a:spLocks noGrp="1"/>
          </p:cNvSpPr>
          <p:nvPr>
            <p:ph type="ftr" sz="quarter" idx="11"/>
          </p:nvPr>
        </p:nvSpPr>
        <p:spPr/>
        <p:txBody>
          <a:bodyPr/>
          <a:lstStyle/>
          <a:p>
            <a:r>
              <a:rPr lang="en-US"/>
              <a:t>19CS345 Course Project </a:t>
            </a:r>
          </a:p>
        </p:txBody>
      </p:sp>
      <p:sp>
        <p:nvSpPr>
          <p:cNvPr id="9" name="Slide Number Placeholder 8">
            <a:extLst>
              <a:ext uri="{FF2B5EF4-FFF2-40B4-BE49-F238E27FC236}">
                <a16:creationId xmlns:a16="http://schemas.microsoft.com/office/drawing/2014/main" id="{29D868FA-8565-A740-9B9C-B3CD6AB33570}"/>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1827854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CE3-1C1E-7448-AF7E-5E46BB1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9D5C9-50F6-8546-8D8C-AFACC1BC1B4F}"/>
              </a:ext>
            </a:extLst>
          </p:cNvPr>
          <p:cNvSpPr>
            <a:spLocks noGrp="1"/>
          </p:cNvSpPr>
          <p:nvPr>
            <p:ph type="dt" sz="half" idx="10"/>
          </p:nvPr>
        </p:nvSpPr>
        <p:spPr/>
        <p:txBody>
          <a:bodyPr/>
          <a:lstStyle/>
          <a:p>
            <a:fld id="{EB4CB950-DD21-4D51-B3CD-5A28CADC98C9}" type="datetime1">
              <a:rPr lang="en-US" smtClean="0"/>
              <a:t>4/29/2023</a:t>
            </a:fld>
            <a:endParaRPr lang="en-US"/>
          </a:p>
        </p:txBody>
      </p:sp>
      <p:sp>
        <p:nvSpPr>
          <p:cNvPr id="4" name="Footer Placeholder 3">
            <a:extLst>
              <a:ext uri="{FF2B5EF4-FFF2-40B4-BE49-F238E27FC236}">
                <a16:creationId xmlns:a16="http://schemas.microsoft.com/office/drawing/2014/main" id="{1DEA0D0C-FCAF-4F4C-AAF5-C9B78C03C47E}"/>
              </a:ext>
            </a:extLst>
          </p:cNvPr>
          <p:cNvSpPr>
            <a:spLocks noGrp="1"/>
          </p:cNvSpPr>
          <p:nvPr>
            <p:ph type="ftr" sz="quarter" idx="11"/>
          </p:nvPr>
        </p:nvSpPr>
        <p:spPr/>
        <p:txBody>
          <a:bodyPr/>
          <a:lstStyle/>
          <a:p>
            <a:r>
              <a:rPr lang="en-US"/>
              <a:t>19CS345 Course Project </a:t>
            </a:r>
          </a:p>
        </p:txBody>
      </p:sp>
      <p:sp>
        <p:nvSpPr>
          <p:cNvPr id="5" name="Slide Number Placeholder 4">
            <a:extLst>
              <a:ext uri="{FF2B5EF4-FFF2-40B4-BE49-F238E27FC236}">
                <a16:creationId xmlns:a16="http://schemas.microsoft.com/office/drawing/2014/main" id="{7568836A-EEA3-7347-A63C-8E66DF7B3451}"/>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60228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A43C1-2303-5A41-B234-90D15E2A4B17}"/>
              </a:ext>
            </a:extLst>
          </p:cNvPr>
          <p:cNvSpPr>
            <a:spLocks noGrp="1"/>
          </p:cNvSpPr>
          <p:nvPr>
            <p:ph type="dt" sz="half" idx="10"/>
          </p:nvPr>
        </p:nvSpPr>
        <p:spPr/>
        <p:txBody>
          <a:bodyPr/>
          <a:lstStyle/>
          <a:p>
            <a:fld id="{4E5EF34C-7281-42E7-B6AC-FEB9D394AAA4}" type="datetime1">
              <a:rPr lang="en-US" smtClean="0"/>
              <a:t>4/29/2023</a:t>
            </a:fld>
            <a:endParaRPr lang="en-US"/>
          </a:p>
        </p:txBody>
      </p:sp>
      <p:sp>
        <p:nvSpPr>
          <p:cNvPr id="3" name="Footer Placeholder 2">
            <a:extLst>
              <a:ext uri="{FF2B5EF4-FFF2-40B4-BE49-F238E27FC236}">
                <a16:creationId xmlns:a16="http://schemas.microsoft.com/office/drawing/2014/main" id="{9EA77971-B281-6149-9884-0E9C45F816B3}"/>
              </a:ext>
            </a:extLst>
          </p:cNvPr>
          <p:cNvSpPr>
            <a:spLocks noGrp="1"/>
          </p:cNvSpPr>
          <p:nvPr>
            <p:ph type="ftr" sz="quarter" idx="11"/>
          </p:nvPr>
        </p:nvSpPr>
        <p:spPr/>
        <p:txBody>
          <a:bodyPr/>
          <a:lstStyle/>
          <a:p>
            <a:r>
              <a:rPr lang="en-US"/>
              <a:t>19CS345 Course Project </a:t>
            </a:r>
          </a:p>
        </p:txBody>
      </p:sp>
      <p:sp>
        <p:nvSpPr>
          <p:cNvPr id="4" name="Slide Number Placeholder 3">
            <a:extLst>
              <a:ext uri="{FF2B5EF4-FFF2-40B4-BE49-F238E27FC236}">
                <a16:creationId xmlns:a16="http://schemas.microsoft.com/office/drawing/2014/main" id="{B1D0F6F3-1061-E842-B540-6BD0D6CB8D59}"/>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873732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70D-13D5-B346-968D-400B0BCCF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19FFE0-37CD-7644-A007-76E5304F12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210BE7-EA92-B44F-9EEC-94E6F6955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6D810-D2A1-B549-A5BC-25CCA5CDCD3C}"/>
              </a:ext>
            </a:extLst>
          </p:cNvPr>
          <p:cNvSpPr>
            <a:spLocks noGrp="1"/>
          </p:cNvSpPr>
          <p:nvPr>
            <p:ph type="dt" sz="half" idx="10"/>
          </p:nvPr>
        </p:nvSpPr>
        <p:spPr/>
        <p:txBody>
          <a:bodyPr/>
          <a:lstStyle/>
          <a:p>
            <a:fld id="{44AF1107-4605-4DE8-BB77-6EEE1B1FE373}" type="datetime1">
              <a:rPr lang="en-US" smtClean="0"/>
              <a:t>4/29/2023</a:t>
            </a:fld>
            <a:endParaRPr lang="en-US"/>
          </a:p>
        </p:txBody>
      </p:sp>
      <p:sp>
        <p:nvSpPr>
          <p:cNvPr id="6" name="Footer Placeholder 5">
            <a:extLst>
              <a:ext uri="{FF2B5EF4-FFF2-40B4-BE49-F238E27FC236}">
                <a16:creationId xmlns:a16="http://schemas.microsoft.com/office/drawing/2014/main" id="{6AD872D2-2005-3043-A02D-3E2DB9334E5A}"/>
              </a:ext>
            </a:extLst>
          </p:cNvPr>
          <p:cNvSpPr>
            <a:spLocks noGrp="1"/>
          </p:cNvSpPr>
          <p:nvPr>
            <p:ph type="ftr" sz="quarter" idx="11"/>
          </p:nvPr>
        </p:nvSpPr>
        <p:spPr/>
        <p:txBody>
          <a:bodyPr/>
          <a:lstStyle/>
          <a:p>
            <a:r>
              <a:rPr lang="en-US"/>
              <a:t>19CS345 Course Project </a:t>
            </a:r>
          </a:p>
        </p:txBody>
      </p:sp>
      <p:sp>
        <p:nvSpPr>
          <p:cNvPr id="7" name="Slide Number Placeholder 6">
            <a:extLst>
              <a:ext uri="{FF2B5EF4-FFF2-40B4-BE49-F238E27FC236}">
                <a16:creationId xmlns:a16="http://schemas.microsoft.com/office/drawing/2014/main" id="{59F9F01D-1164-4249-AD67-1D51D33C01DC}"/>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58038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3B30-2A71-A043-9BD7-3B8C66BF7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B08A9-6B45-4340-8859-996D9B949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B1F4B2-96C1-614B-9110-8D1AEE080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DF3EB-6252-5845-AE7D-FB94ECF9F136}"/>
              </a:ext>
            </a:extLst>
          </p:cNvPr>
          <p:cNvSpPr>
            <a:spLocks noGrp="1"/>
          </p:cNvSpPr>
          <p:nvPr>
            <p:ph type="dt" sz="half" idx="10"/>
          </p:nvPr>
        </p:nvSpPr>
        <p:spPr/>
        <p:txBody>
          <a:bodyPr/>
          <a:lstStyle/>
          <a:p>
            <a:fld id="{6442BD58-83AD-4F6E-950A-23A1A37B2CE8}" type="datetime1">
              <a:rPr lang="en-US" smtClean="0"/>
              <a:t>4/29/2023</a:t>
            </a:fld>
            <a:endParaRPr lang="en-US"/>
          </a:p>
        </p:txBody>
      </p:sp>
      <p:sp>
        <p:nvSpPr>
          <p:cNvPr id="6" name="Footer Placeholder 5">
            <a:extLst>
              <a:ext uri="{FF2B5EF4-FFF2-40B4-BE49-F238E27FC236}">
                <a16:creationId xmlns:a16="http://schemas.microsoft.com/office/drawing/2014/main" id="{D2D65DB7-EFE7-7446-8DEC-69F1FB47AE22}"/>
              </a:ext>
            </a:extLst>
          </p:cNvPr>
          <p:cNvSpPr>
            <a:spLocks noGrp="1"/>
          </p:cNvSpPr>
          <p:nvPr>
            <p:ph type="ftr" sz="quarter" idx="11"/>
          </p:nvPr>
        </p:nvSpPr>
        <p:spPr/>
        <p:txBody>
          <a:bodyPr/>
          <a:lstStyle/>
          <a:p>
            <a:r>
              <a:rPr lang="en-US"/>
              <a:t>19CS345 Course Project </a:t>
            </a:r>
          </a:p>
        </p:txBody>
      </p:sp>
      <p:sp>
        <p:nvSpPr>
          <p:cNvPr id="7" name="Slide Number Placeholder 6">
            <a:extLst>
              <a:ext uri="{FF2B5EF4-FFF2-40B4-BE49-F238E27FC236}">
                <a16:creationId xmlns:a16="http://schemas.microsoft.com/office/drawing/2014/main" id="{E2A0E09F-0F32-5644-881A-A61CD82461E5}"/>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50459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E61B7-8DCD-1544-BC5D-B4592F60C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B61D9-7FB3-1343-9555-936FC6036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2A79E-2DF5-4E41-BDCF-90E9D26B7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5D4EB-D70A-4BCB-A2FA-346FB8170600}" type="datetime1">
              <a:rPr lang="en-US" smtClean="0"/>
              <a:t>4/29/2023</a:t>
            </a:fld>
            <a:endParaRPr lang="en-US"/>
          </a:p>
        </p:txBody>
      </p:sp>
      <p:sp>
        <p:nvSpPr>
          <p:cNvPr id="5" name="Footer Placeholder 4">
            <a:extLst>
              <a:ext uri="{FF2B5EF4-FFF2-40B4-BE49-F238E27FC236}">
                <a16:creationId xmlns:a16="http://schemas.microsoft.com/office/drawing/2014/main" id="{556D5DC5-E1CB-B84F-BCAB-EB319B3718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19CS345 Course Project </a:t>
            </a:r>
          </a:p>
        </p:txBody>
      </p:sp>
      <p:sp>
        <p:nvSpPr>
          <p:cNvPr id="6" name="Slide Number Placeholder 5">
            <a:extLst>
              <a:ext uri="{FF2B5EF4-FFF2-40B4-BE49-F238E27FC236}">
                <a16:creationId xmlns:a16="http://schemas.microsoft.com/office/drawing/2014/main" id="{C9712A2C-5C91-4B43-A114-209348A10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F0E29-F314-934F-92DB-8EEB8DA68833}" type="slidenum">
              <a:rPr lang="en-US" smtClean="0"/>
              <a:pPr/>
              <a:t>‹#›</a:t>
            </a:fld>
            <a:endParaRPr lang="en-US"/>
          </a:p>
        </p:txBody>
      </p:sp>
      <p:grpSp>
        <p:nvGrpSpPr>
          <p:cNvPr id="7" name="Google Shape;9;p1">
            <a:extLst>
              <a:ext uri="{FF2B5EF4-FFF2-40B4-BE49-F238E27FC236}">
                <a16:creationId xmlns:a16="http://schemas.microsoft.com/office/drawing/2014/main" id="{276CCA2D-1AAE-1044-8CB4-114CF8E3B30E}"/>
              </a:ext>
            </a:extLst>
          </p:cNvPr>
          <p:cNvGrpSpPr/>
          <p:nvPr userDrawn="1"/>
        </p:nvGrpSpPr>
        <p:grpSpPr>
          <a:xfrm>
            <a:off x="10962132" y="226826"/>
            <a:ext cx="783335" cy="276600"/>
            <a:chOff x="8283500" y="77358"/>
            <a:chExt cx="783335" cy="276600"/>
          </a:xfrm>
        </p:grpSpPr>
        <p:pic>
          <p:nvPicPr>
            <p:cNvPr id="8" name="Google Shape;10;p1">
              <a:extLst>
                <a:ext uri="{FF2B5EF4-FFF2-40B4-BE49-F238E27FC236}">
                  <a16:creationId xmlns:a16="http://schemas.microsoft.com/office/drawing/2014/main" id="{91C1E45F-BA3F-1845-BB89-13F8D2C7BB75}"/>
                </a:ext>
              </a:extLst>
            </p:cNvPr>
            <p:cNvPicPr preferRelativeResize="0"/>
            <p:nvPr/>
          </p:nvPicPr>
          <p:blipFill>
            <a:blip r:embed="rId11" cstate="print">
              <a:alphaModFix/>
            </a:blip>
            <a:stretch>
              <a:fillRect/>
            </a:stretch>
          </p:blipFill>
          <p:spPr>
            <a:xfrm>
              <a:off x="8335643" y="101458"/>
              <a:ext cx="731192" cy="228259"/>
            </a:xfrm>
            <a:prstGeom prst="rect">
              <a:avLst/>
            </a:prstGeom>
            <a:noFill/>
            <a:ln>
              <a:noFill/>
            </a:ln>
          </p:spPr>
        </p:pic>
        <p:cxnSp>
          <p:nvCxnSpPr>
            <p:cNvPr id="9" name="Google Shape;11;p1">
              <a:extLst>
                <a:ext uri="{FF2B5EF4-FFF2-40B4-BE49-F238E27FC236}">
                  <a16:creationId xmlns:a16="http://schemas.microsoft.com/office/drawing/2014/main" id="{B26B9128-95DF-E547-AB29-F669AACA1B0C}"/>
                </a:ext>
              </a:extLst>
            </p:cNvPr>
            <p:cNvCxnSpPr/>
            <p:nvPr/>
          </p:nvCxnSpPr>
          <p:spPr>
            <a:xfrm>
              <a:off x="8283500" y="77358"/>
              <a:ext cx="0" cy="276600"/>
            </a:xfrm>
            <a:prstGeom prst="straightConnector1">
              <a:avLst/>
            </a:prstGeom>
            <a:noFill/>
            <a:ln w="9525" cap="flat" cmpd="sng">
              <a:solidFill>
                <a:srgbClr val="B7B7B7"/>
              </a:solidFill>
              <a:prstDash val="solid"/>
              <a:round/>
              <a:headEnd type="none" w="med" len="med"/>
              <a:tailEnd type="none" w="med" len="med"/>
            </a:ln>
          </p:spPr>
        </p:cxnSp>
      </p:grpSp>
    </p:spTree>
    <p:extLst>
      <p:ext uri="{BB962C8B-B14F-4D97-AF65-F5344CB8AC3E}">
        <p14:creationId xmlns:p14="http://schemas.microsoft.com/office/powerpoint/2010/main" val="5923832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18" Type="http://schemas.openxmlformats.org/officeDocument/2006/relationships/image" Target="../media/image13.png"/><Relationship Id="rId26" Type="http://schemas.openxmlformats.org/officeDocument/2006/relationships/image" Target="../media/image18.png"/><Relationship Id="rId3" Type="http://schemas.openxmlformats.org/officeDocument/2006/relationships/customXml" Target="../ink/ink1.xml"/><Relationship Id="rId21" Type="http://schemas.openxmlformats.org/officeDocument/2006/relationships/image" Target="../media/image15.jpg"/><Relationship Id="rId7" Type="http://schemas.openxmlformats.org/officeDocument/2006/relationships/customXml" Target="../ink/ink3.xml"/><Relationship Id="rId12" Type="http://schemas.openxmlformats.org/officeDocument/2006/relationships/image" Target="../media/image10.png"/><Relationship Id="rId17" Type="http://schemas.openxmlformats.org/officeDocument/2006/relationships/customXml" Target="../ink/ink8.xml"/><Relationship Id="rId25" Type="http://schemas.openxmlformats.org/officeDocument/2006/relationships/customXml" Target="../ink/ink11.xml"/><Relationship Id="rId2" Type="http://schemas.openxmlformats.org/officeDocument/2006/relationships/notesSlide" Target="../notesSlides/notesSlide9.xml"/><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5.xml"/><Relationship Id="rId24" Type="http://schemas.openxmlformats.org/officeDocument/2006/relationships/image" Target="../media/image1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0.xml"/><Relationship Id="rId28" Type="http://schemas.openxmlformats.org/officeDocument/2006/relationships/image" Target="../media/image19.png"/><Relationship Id="rId10" Type="http://schemas.openxmlformats.org/officeDocument/2006/relationships/image" Target="../media/image9.png"/><Relationship Id="rId19" Type="http://schemas.openxmlformats.org/officeDocument/2006/relationships/customXml" Target="../ink/ink9.xml"/><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 Id="rId22" Type="http://schemas.openxmlformats.org/officeDocument/2006/relationships/image" Target="../media/image16.jpg"/><Relationship Id="rId27" Type="http://schemas.openxmlformats.org/officeDocument/2006/relationships/customXml" Target="../ink/ink1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17.xml"/><Relationship Id="rId18" Type="http://schemas.openxmlformats.org/officeDocument/2006/relationships/image" Target="../media/image28.png"/><Relationship Id="rId26" Type="http://schemas.openxmlformats.org/officeDocument/2006/relationships/image" Target="../media/image31.png"/><Relationship Id="rId3" Type="http://schemas.openxmlformats.org/officeDocument/2006/relationships/image" Target="../media/image20.jp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25.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customXml" Target="../ink/ink16.xml"/><Relationship Id="rId24" Type="http://schemas.openxmlformats.org/officeDocument/2006/relationships/image" Target="../media/image30.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10" Type="http://schemas.openxmlformats.org/officeDocument/2006/relationships/image" Target="../media/image24.png"/><Relationship Id="rId19" Type="http://schemas.openxmlformats.org/officeDocument/2006/relationships/customXml" Target="../ink/ink20.xml"/><Relationship Id="rId4" Type="http://schemas.openxmlformats.org/officeDocument/2006/relationships/image" Target="../media/image21.jpg"/><Relationship Id="rId9" Type="http://schemas.openxmlformats.org/officeDocument/2006/relationships/customXml" Target="../ink/ink15.xml"/><Relationship Id="rId14" Type="http://schemas.openxmlformats.org/officeDocument/2006/relationships/image" Target="../media/image26.png"/><Relationship Id="rId22"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533400"/>
            <a:ext cx="7924800" cy="954107"/>
          </a:xfrm>
          <a:prstGeom prst="rect">
            <a:avLst/>
          </a:prstGeom>
        </p:spPr>
        <p:txBody>
          <a:bodyPr wrap="square">
            <a:spAutoFit/>
          </a:bodyPr>
          <a:lstStyle/>
          <a:p>
            <a:pPr marL="342891" indent="-342891" algn="ctr" eaLnBrk="0" hangingPunct="0">
              <a:defRPr/>
            </a:pPr>
            <a:r>
              <a:rPr lang="en-IN" sz="2800" b="1" dirty="0">
                <a:solidFill>
                  <a:srgbClr val="FF0000"/>
                </a:solidFill>
                <a:latin typeface="Trebuchet MS" pitchFamily="34" charset="0"/>
              </a:rPr>
              <a:t>UE20CS344 – Network Analysis  and Mining</a:t>
            </a:r>
          </a:p>
          <a:p>
            <a:pPr marL="342891" indent="-342891" algn="ctr" eaLnBrk="0" hangingPunct="0">
              <a:defRPr/>
            </a:pPr>
            <a:r>
              <a:rPr lang="en-IN" sz="2800" b="1" dirty="0">
                <a:solidFill>
                  <a:srgbClr val="FF0000"/>
                </a:solidFill>
                <a:latin typeface="Trebuchet MS" pitchFamily="34" charset="0"/>
              </a:rPr>
              <a:t>Course Project </a:t>
            </a:r>
            <a:endParaRPr lang="en-US" sz="2800" b="1" dirty="0">
              <a:solidFill>
                <a:srgbClr val="FF0000"/>
              </a:solidFill>
              <a:latin typeface="Trebuchet MS" pitchFamily="34" charset="0"/>
            </a:endParaRPr>
          </a:p>
        </p:txBody>
      </p:sp>
      <p:sp>
        <p:nvSpPr>
          <p:cNvPr id="4" name="Google Shape;26;p3"/>
          <p:cNvSpPr txBox="1"/>
          <p:nvPr/>
        </p:nvSpPr>
        <p:spPr>
          <a:xfrm>
            <a:off x="762000" y="2057401"/>
            <a:ext cx="10820400" cy="3485272"/>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400" b="1" dirty="0">
                <a:solidFill>
                  <a:srgbClr val="0033CC"/>
                </a:solidFill>
                <a:latin typeface="Trebuchet MS"/>
                <a:ea typeface="Trebuchet MS"/>
                <a:cs typeface="Trebuchet MS"/>
                <a:sym typeface="Trebuchet MS"/>
              </a:rPr>
              <a:t>Project Title   :</a:t>
            </a:r>
          </a:p>
          <a:p>
            <a:pPr>
              <a:spcBef>
                <a:spcPts val="0"/>
              </a:spcBef>
              <a:spcAft>
                <a:spcPts val="0"/>
              </a:spcAft>
            </a:pPr>
            <a:r>
              <a:rPr lang="en-US" sz="2400" b="1" dirty="0">
                <a:solidFill>
                  <a:srgbClr val="0033CC"/>
                </a:solidFill>
                <a:latin typeface="Trebuchet MS"/>
                <a:ea typeface="Trebuchet MS"/>
                <a:cs typeface="Trebuchet MS"/>
                <a:sym typeface="Trebuchet MS"/>
              </a:rPr>
              <a:t>	Predicting Network Connectivity in Traffic Networks: A Comparative 	Analysis of Link Prediction Algorithms Using Sumo Simulation</a:t>
            </a:r>
            <a:endParaRPr lang="en-US" sz="2400" dirty="0">
              <a:solidFill>
                <a:srgbClr val="0033CC"/>
              </a:solidFill>
              <a:latin typeface="Trebuchet MS"/>
              <a:ea typeface="Trebuchet MS"/>
              <a:cs typeface="Trebuchet MS"/>
              <a:sym typeface="Trebuchet MS"/>
            </a:endParaRPr>
          </a:p>
          <a:p>
            <a:pPr>
              <a:spcBef>
                <a:spcPts val="0"/>
              </a:spcBef>
              <a:spcAft>
                <a:spcPts val="0"/>
              </a:spcAft>
            </a:pPr>
            <a:endParaRPr lang="en-US" sz="2400" dirty="0">
              <a:solidFill>
                <a:srgbClr val="0033CC"/>
              </a:solidFill>
              <a:latin typeface="Trebuchet MS"/>
              <a:ea typeface="Trebuchet MS"/>
              <a:cs typeface="Trebuchet MS"/>
              <a:sym typeface="Trebuchet MS"/>
            </a:endParaRPr>
          </a:p>
          <a:p>
            <a:pPr>
              <a:spcBef>
                <a:spcPts val="0"/>
              </a:spcBef>
              <a:spcAft>
                <a:spcPts val="0"/>
              </a:spcAft>
            </a:pPr>
            <a:r>
              <a:rPr lang="en-US" sz="2000" dirty="0">
                <a:solidFill>
                  <a:srgbClr val="0033CC"/>
                </a:solidFill>
                <a:latin typeface="Trebuchet MS"/>
                <a:ea typeface="Trebuchet MS"/>
                <a:cs typeface="Trebuchet MS"/>
                <a:sym typeface="Trebuchet MS"/>
              </a:rPr>
              <a:t>Team  member 1 SRN and name: Shubham S 		PES1UG20CS420</a:t>
            </a:r>
          </a:p>
          <a:p>
            <a:pPr>
              <a:spcBef>
                <a:spcPts val="0"/>
              </a:spcBef>
              <a:spcAft>
                <a:spcPts val="0"/>
              </a:spcAft>
            </a:pPr>
            <a:r>
              <a:rPr lang="en-US" sz="2000" dirty="0">
                <a:solidFill>
                  <a:srgbClr val="0033CC"/>
                </a:solidFill>
                <a:latin typeface="Trebuchet MS"/>
                <a:ea typeface="Trebuchet MS"/>
                <a:cs typeface="Trebuchet MS"/>
                <a:sym typeface="Trebuchet MS"/>
              </a:rPr>
              <a:t>Team  member 2 SRN and name: </a:t>
            </a:r>
            <a:r>
              <a:rPr lang="en-US" sz="2000" dirty="0" err="1">
                <a:solidFill>
                  <a:srgbClr val="0033CC"/>
                </a:solidFill>
                <a:latin typeface="Trebuchet MS"/>
                <a:ea typeface="Trebuchet MS"/>
                <a:cs typeface="Trebuchet MS"/>
                <a:sym typeface="Trebuchet MS"/>
              </a:rPr>
              <a:t>Shuchith</a:t>
            </a:r>
            <a:r>
              <a:rPr lang="en-US" sz="2000" dirty="0">
                <a:solidFill>
                  <a:srgbClr val="0033CC"/>
                </a:solidFill>
                <a:latin typeface="Trebuchet MS"/>
                <a:ea typeface="Trebuchet MS"/>
                <a:cs typeface="Trebuchet MS"/>
                <a:sym typeface="Trebuchet MS"/>
              </a:rPr>
              <a:t> B U 		PES1UG20CS421</a:t>
            </a:r>
            <a:endParaRPr lang="en-US" sz="2000" dirty="0">
              <a:solidFill>
                <a:srgbClr val="0033CC"/>
              </a:solidFill>
            </a:endParaRPr>
          </a:p>
          <a:p>
            <a:pPr>
              <a:spcBef>
                <a:spcPts val="0"/>
              </a:spcBef>
              <a:spcAft>
                <a:spcPts val="0"/>
              </a:spcAft>
            </a:pPr>
            <a:r>
              <a:rPr lang="en-US" sz="2000" dirty="0">
                <a:solidFill>
                  <a:srgbClr val="0033CC"/>
                </a:solidFill>
                <a:latin typeface="Trebuchet MS"/>
                <a:ea typeface="Trebuchet MS"/>
                <a:cs typeface="Trebuchet MS"/>
                <a:sym typeface="Trebuchet MS"/>
              </a:rPr>
              <a:t>Team  member 3 SRN and name: </a:t>
            </a:r>
            <a:r>
              <a:rPr lang="en-US" sz="2000" dirty="0" err="1">
                <a:solidFill>
                  <a:srgbClr val="0033CC"/>
                </a:solidFill>
                <a:latin typeface="Trebuchet MS"/>
                <a:ea typeface="Trebuchet MS"/>
                <a:cs typeface="Trebuchet MS"/>
                <a:sym typeface="Trebuchet MS"/>
              </a:rPr>
              <a:t>Siddarth</a:t>
            </a:r>
            <a:r>
              <a:rPr lang="en-US" sz="2000" dirty="0">
                <a:solidFill>
                  <a:srgbClr val="0033CC"/>
                </a:solidFill>
                <a:latin typeface="Trebuchet MS"/>
                <a:ea typeface="Trebuchet MS"/>
                <a:cs typeface="Trebuchet MS"/>
                <a:sym typeface="Trebuchet MS"/>
              </a:rPr>
              <a:t> M P 		PES1UG20CS423</a:t>
            </a:r>
            <a:endParaRPr lang="en-US" sz="2000" dirty="0">
              <a:solidFill>
                <a:srgbClr val="0033CC"/>
              </a:solidFill>
            </a:endParaRPr>
          </a:p>
          <a:p>
            <a:pPr>
              <a:spcBef>
                <a:spcPts val="0"/>
              </a:spcBef>
              <a:spcAft>
                <a:spcPts val="0"/>
              </a:spcAft>
            </a:pPr>
            <a:r>
              <a:rPr lang="en-US" sz="2000" dirty="0">
                <a:solidFill>
                  <a:srgbClr val="0033CC"/>
                </a:solidFill>
                <a:latin typeface="Trebuchet MS"/>
                <a:ea typeface="Trebuchet MS"/>
                <a:cs typeface="Trebuchet MS"/>
                <a:sym typeface="Trebuchet MS"/>
              </a:rPr>
              <a:t>Team  member 4 SRN and name: </a:t>
            </a:r>
            <a:r>
              <a:rPr lang="en-US" sz="2000" dirty="0" err="1">
                <a:solidFill>
                  <a:srgbClr val="0033CC"/>
                </a:solidFill>
                <a:latin typeface="Trebuchet MS"/>
                <a:ea typeface="Trebuchet MS"/>
                <a:cs typeface="Trebuchet MS"/>
                <a:sym typeface="Trebuchet MS"/>
              </a:rPr>
              <a:t>Amogh</a:t>
            </a:r>
            <a:r>
              <a:rPr lang="en-US" sz="2000" dirty="0">
                <a:solidFill>
                  <a:srgbClr val="0033CC"/>
                </a:solidFill>
                <a:latin typeface="Trebuchet MS"/>
                <a:ea typeface="Trebuchet MS"/>
                <a:cs typeface="Trebuchet MS"/>
                <a:sym typeface="Trebuchet MS"/>
              </a:rPr>
              <a:t> N Rao 		PES1UG20CS625</a:t>
            </a:r>
          </a:p>
          <a:p>
            <a:pPr>
              <a:spcBef>
                <a:spcPts val="0"/>
              </a:spcBef>
              <a:spcAft>
                <a:spcPts val="0"/>
              </a:spcAft>
            </a:pPr>
            <a:endParaRPr lang="en-US" sz="1800" dirty="0">
              <a:solidFill>
                <a:srgbClr val="0033CC"/>
              </a:solidFill>
            </a:endParaRPr>
          </a:p>
          <a:p>
            <a:pPr>
              <a:spcBef>
                <a:spcPts val="0"/>
              </a:spcBef>
              <a:spcAft>
                <a:spcPts val="0"/>
              </a:spcAft>
            </a:pPr>
            <a:endParaRPr sz="2000" dirty="0">
              <a:solidFill>
                <a:srgbClr val="0033CC"/>
              </a:solidFill>
            </a:endParaRPr>
          </a:p>
          <a:p>
            <a:pPr>
              <a:spcBef>
                <a:spcPts val="0"/>
              </a:spcBef>
              <a:spcAft>
                <a:spcPts val="0"/>
              </a:spcAft>
            </a:pPr>
            <a:endParaRPr sz="2400" dirty="0">
              <a:solidFill>
                <a:srgbClr val="0033CC"/>
              </a:solidFill>
              <a:latin typeface="Trebuchet MS"/>
              <a:ea typeface="Trebuchet MS"/>
              <a:cs typeface="Trebuchet MS"/>
              <a:sym typeface="Trebuchet MS"/>
            </a:endParaRPr>
          </a:p>
          <a:p>
            <a:pPr>
              <a:spcBef>
                <a:spcPts val="0"/>
              </a:spcBef>
              <a:spcAft>
                <a:spcPts val="0"/>
              </a:spcAft>
            </a:pPr>
            <a:endParaRPr sz="2400" dirty="0">
              <a:solidFill>
                <a:srgbClr val="0033CC"/>
              </a:solidFill>
              <a:latin typeface="Trebuchet MS"/>
              <a:ea typeface="Trebuchet MS"/>
              <a:cs typeface="Trebuchet MS"/>
              <a:sym typeface="Trebuchet MS"/>
            </a:endParaRPr>
          </a:p>
        </p:txBody>
      </p:sp>
      <p:sp>
        <p:nvSpPr>
          <p:cNvPr id="3" name="Footer Placeholder 2">
            <a:extLst>
              <a:ext uri="{FF2B5EF4-FFF2-40B4-BE49-F238E27FC236}">
                <a16:creationId xmlns:a16="http://schemas.microsoft.com/office/drawing/2014/main" id="{B9FB7E10-AE1E-419F-91D7-5E56DF114F5E}"/>
              </a:ext>
            </a:extLst>
          </p:cNvPr>
          <p:cNvSpPr>
            <a:spLocks noGrp="1"/>
          </p:cNvSpPr>
          <p:nvPr>
            <p:ph type="ftr" sz="quarter" idx="11"/>
          </p:nvPr>
        </p:nvSpPr>
        <p:spPr/>
        <p:txBody>
          <a:bodyPr/>
          <a:lstStyle/>
          <a:p>
            <a:r>
              <a:rPr lang="en-US" dirty="0"/>
              <a:t>20CS344  Course Project </a:t>
            </a:r>
          </a:p>
        </p:txBody>
      </p:sp>
      <p:sp>
        <p:nvSpPr>
          <p:cNvPr id="5" name="Slide Number Placeholder 4">
            <a:extLst>
              <a:ext uri="{FF2B5EF4-FFF2-40B4-BE49-F238E27FC236}">
                <a16:creationId xmlns:a16="http://schemas.microsoft.com/office/drawing/2014/main" id="{C20D95E7-8B98-44F6-8C2D-B47133ABC03E}"/>
              </a:ext>
            </a:extLst>
          </p:cNvPr>
          <p:cNvSpPr>
            <a:spLocks noGrp="1"/>
          </p:cNvSpPr>
          <p:nvPr>
            <p:ph type="sldNum" sz="quarter" idx="12"/>
          </p:nvPr>
        </p:nvSpPr>
        <p:spPr/>
        <p:txBody>
          <a:bodyPr/>
          <a:lstStyle/>
          <a:p>
            <a:fld id="{102F0E29-F314-934F-92DB-8EEB8DA68833}"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Simulation Results</a:t>
            </a: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10</a:t>
            </a:fld>
            <a:endParaRPr lang="en-US"/>
          </a:p>
        </p:txBody>
      </p:sp>
      <p:sp>
        <p:nvSpPr>
          <p:cNvPr id="6" name="Content Placeholder 2">
            <a:extLst>
              <a:ext uri="{FF2B5EF4-FFF2-40B4-BE49-F238E27FC236}">
                <a16:creationId xmlns:a16="http://schemas.microsoft.com/office/drawing/2014/main" id="{E850D621-51EA-44E7-8CD7-CC8E108F4F23}"/>
              </a:ext>
            </a:extLst>
          </p:cNvPr>
          <p:cNvSpPr txBox="1">
            <a:spLocks/>
          </p:cNvSpPr>
          <p:nvPr/>
        </p:nvSpPr>
        <p:spPr>
          <a:xfrm>
            <a:off x="1219200" y="1828800"/>
            <a:ext cx="9829800" cy="4211931"/>
          </a:xfrm>
          <a:prstGeom prst="rect">
            <a:avLst/>
          </a:prstGeom>
        </p:spPr>
        <p:txBody>
          <a:bodyPr/>
          <a:lstStyle/>
          <a:p>
            <a:pPr marL="342891" algn="just" eaLnBrk="0" hangingPunct="0">
              <a:spcBef>
                <a:spcPct val="20000"/>
              </a:spcBef>
              <a:defRPr/>
            </a:pPr>
            <a:endParaRPr lang="en-IN" dirty="0">
              <a:solidFill>
                <a:srgbClr val="0000FF"/>
              </a:solidFill>
              <a:latin typeface="Trebuchet MS" pitchFamily="34" charset="0"/>
            </a:endParaRPr>
          </a:p>
        </p:txBody>
      </p:sp>
      <p:sp>
        <p:nvSpPr>
          <p:cNvPr id="4" name="Footer Placeholder 2">
            <a:extLst>
              <a:ext uri="{FF2B5EF4-FFF2-40B4-BE49-F238E27FC236}">
                <a16:creationId xmlns:a16="http://schemas.microsoft.com/office/drawing/2014/main" id="{B2255749-FD0D-9C67-7F8C-49D7A9E2DED2}"/>
              </a:ext>
            </a:extLst>
          </p:cNvPr>
          <p:cNvSpPr>
            <a:spLocks noGrp="1"/>
          </p:cNvSpPr>
          <p:nvPr>
            <p:ph type="ftr" sz="quarter" idx="11"/>
          </p:nvPr>
        </p:nvSpPr>
        <p:spPr>
          <a:xfrm>
            <a:off x="4038600" y="6356350"/>
            <a:ext cx="4114800" cy="365125"/>
          </a:xfrm>
        </p:spPr>
        <p:txBody>
          <a:bodyPr/>
          <a:lstStyle/>
          <a:p>
            <a:r>
              <a:rPr lang="en-US" dirty="0"/>
              <a:t>20CS344  Course Project </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5FCDEE9B-1C13-74CC-5617-DE59E6F9A90D}"/>
                  </a:ext>
                </a:extLst>
              </p14:cNvPr>
              <p14:cNvContentPartPr/>
              <p14:nvPr/>
            </p14:nvContentPartPr>
            <p14:xfrm>
              <a:off x="578189" y="5186630"/>
              <a:ext cx="811440" cy="20880"/>
            </p14:xfrm>
          </p:contentPart>
        </mc:Choice>
        <mc:Fallback>
          <p:pic>
            <p:nvPicPr>
              <p:cNvPr id="10" name="Ink 9">
                <a:extLst>
                  <a:ext uri="{FF2B5EF4-FFF2-40B4-BE49-F238E27FC236}">
                    <a16:creationId xmlns:a16="http://schemas.microsoft.com/office/drawing/2014/main" id="{5FCDEE9B-1C13-74CC-5617-DE59E6F9A90D}"/>
                  </a:ext>
                </a:extLst>
              </p:cNvPr>
              <p:cNvPicPr/>
              <p:nvPr/>
            </p:nvPicPr>
            <p:blipFill>
              <a:blip r:embed="rId4"/>
              <a:stretch>
                <a:fillRect/>
              </a:stretch>
            </p:blipFill>
            <p:spPr>
              <a:xfrm>
                <a:off x="524189" y="5078990"/>
                <a:ext cx="9190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8E22F7FD-B9B9-AD50-9155-8D651D970E8E}"/>
                  </a:ext>
                </a:extLst>
              </p14:cNvPr>
              <p14:cNvContentPartPr/>
              <p14:nvPr/>
            </p14:nvContentPartPr>
            <p14:xfrm>
              <a:off x="7016429" y="5308670"/>
              <a:ext cx="779760" cy="38160"/>
            </p14:xfrm>
          </p:contentPart>
        </mc:Choice>
        <mc:Fallback>
          <p:pic>
            <p:nvPicPr>
              <p:cNvPr id="11" name="Ink 10">
                <a:extLst>
                  <a:ext uri="{FF2B5EF4-FFF2-40B4-BE49-F238E27FC236}">
                    <a16:creationId xmlns:a16="http://schemas.microsoft.com/office/drawing/2014/main" id="{8E22F7FD-B9B9-AD50-9155-8D651D970E8E}"/>
                  </a:ext>
                </a:extLst>
              </p:cNvPr>
              <p:cNvPicPr/>
              <p:nvPr/>
            </p:nvPicPr>
            <p:blipFill>
              <a:blip r:embed="rId6"/>
              <a:stretch>
                <a:fillRect/>
              </a:stretch>
            </p:blipFill>
            <p:spPr>
              <a:xfrm>
                <a:off x="6962429" y="5201030"/>
                <a:ext cx="8874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5D77B05C-9544-F087-BE11-A19B492A31E1}"/>
                  </a:ext>
                </a:extLst>
              </p14:cNvPr>
              <p14:cNvContentPartPr/>
              <p14:nvPr/>
            </p14:nvContentPartPr>
            <p14:xfrm>
              <a:off x="6943709" y="4179710"/>
              <a:ext cx="1080720" cy="28800"/>
            </p14:xfrm>
          </p:contentPart>
        </mc:Choice>
        <mc:Fallback>
          <p:pic>
            <p:nvPicPr>
              <p:cNvPr id="12" name="Ink 11">
                <a:extLst>
                  <a:ext uri="{FF2B5EF4-FFF2-40B4-BE49-F238E27FC236}">
                    <a16:creationId xmlns:a16="http://schemas.microsoft.com/office/drawing/2014/main" id="{5D77B05C-9544-F087-BE11-A19B492A31E1}"/>
                  </a:ext>
                </a:extLst>
              </p:cNvPr>
              <p:cNvPicPr/>
              <p:nvPr/>
            </p:nvPicPr>
            <p:blipFill>
              <a:blip r:embed="rId8"/>
              <a:stretch>
                <a:fillRect/>
              </a:stretch>
            </p:blipFill>
            <p:spPr>
              <a:xfrm>
                <a:off x="6889709" y="4072070"/>
                <a:ext cx="11883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4C022520-CE91-E990-36E3-C68303A4ADFD}"/>
                  </a:ext>
                </a:extLst>
              </p14:cNvPr>
              <p14:cNvContentPartPr/>
              <p14:nvPr/>
            </p14:nvContentPartPr>
            <p14:xfrm>
              <a:off x="444629" y="4021310"/>
              <a:ext cx="1076400" cy="28800"/>
            </p14:xfrm>
          </p:contentPart>
        </mc:Choice>
        <mc:Fallback>
          <p:pic>
            <p:nvPicPr>
              <p:cNvPr id="13" name="Ink 12">
                <a:extLst>
                  <a:ext uri="{FF2B5EF4-FFF2-40B4-BE49-F238E27FC236}">
                    <a16:creationId xmlns:a16="http://schemas.microsoft.com/office/drawing/2014/main" id="{4C022520-CE91-E990-36E3-C68303A4ADFD}"/>
                  </a:ext>
                </a:extLst>
              </p:cNvPr>
              <p:cNvPicPr/>
              <p:nvPr/>
            </p:nvPicPr>
            <p:blipFill>
              <a:blip r:embed="rId10"/>
              <a:stretch>
                <a:fillRect/>
              </a:stretch>
            </p:blipFill>
            <p:spPr>
              <a:xfrm>
                <a:off x="390629" y="3913310"/>
                <a:ext cx="11840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8DC636F3-E459-E141-51ED-F983AB585BA9}"/>
                  </a:ext>
                </a:extLst>
              </p14:cNvPr>
              <p14:cNvContentPartPr/>
              <p14:nvPr/>
            </p14:nvContentPartPr>
            <p14:xfrm>
              <a:off x="6746789" y="2657630"/>
              <a:ext cx="2014920" cy="143280"/>
            </p14:xfrm>
          </p:contentPart>
        </mc:Choice>
        <mc:Fallback>
          <p:pic>
            <p:nvPicPr>
              <p:cNvPr id="15" name="Ink 14">
                <a:extLst>
                  <a:ext uri="{FF2B5EF4-FFF2-40B4-BE49-F238E27FC236}">
                    <a16:creationId xmlns:a16="http://schemas.microsoft.com/office/drawing/2014/main" id="{8DC636F3-E459-E141-51ED-F983AB585BA9}"/>
                  </a:ext>
                </a:extLst>
              </p:cNvPr>
              <p:cNvPicPr/>
              <p:nvPr/>
            </p:nvPicPr>
            <p:blipFill>
              <a:blip r:embed="rId12"/>
              <a:stretch>
                <a:fillRect/>
              </a:stretch>
            </p:blipFill>
            <p:spPr>
              <a:xfrm>
                <a:off x="6693149" y="2549990"/>
                <a:ext cx="21225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E08D8B34-BE96-5567-3C43-8773C27DF0F4}"/>
                  </a:ext>
                </a:extLst>
              </p14:cNvPr>
              <p14:cNvContentPartPr/>
              <p14:nvPr/>
            </p14:nvContentPartPr>
            <p14:xfrm>
              <a:off x="724709" y="2506790"/>
              <a:ext cx="1645200" cy="79560"/>
            </p14:xfrm>
          </p:contentPart>
        </mc:Choice>
        <mc:Fallback>
          <p:pic>
            <p:nvPicPr>
              <p:cNvPr id="16" name="Ink 15">
                <a:extLst>
                  <a:ext uri="{FF2B5EF4-FFF2-40B4-BE49-F238E27FC236}">
                    <a16:creationId xmlns:a16="http://schemas.microsoft.com/office/drawing/2014/main" id="{E08D8B34-BE96-5567-3C43-8773C27DF0F4}"/>
                  </a:ext>
                </a:extLst>
              </p:cNvPr>
              <p:cNvPicPr/>
              <p:nvPr/>
            </p:nvPicPr>
            <p:blipFill>
              <a:blip r:embed="rId14"/>
              <a:stretch>
                <a:fillRect/>
              </a:stretch>
            </p:blipFill>
            <p:spPr>
              <a:xfrm>
                <a:off x="670709" y="2399150"/>
                <a:ext cx="17528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74321B46-4B17-5BE4-9121-F97ACFE4CF92}"/>
                  </a:ext>
                </a:extLst>
              </p14:cNvPr>
              <p14:cNvContentPartPr/>
              <p14:nvPr/>
            </p14:nvContentPartPr>
            <p14:xfrm>
              <a:off x="495389" y="2490950"/>
              <a:ext cx="1791000" cy="19800"/>
            </p14:xfrm>
          </p:contentPart>
        </mc:Choice>
        <mc:Fallback>
          <p:pic>
            <p:nvPicPr>
              <p:cNvPr id="18" name="Ink 17">
                <a:extLst>
                  <a:ext uri="{FF2B5EF4-FFF2-40B4-BE49-F238E27FC236}">
                    <a16:creationId xmlns:a16="http://schemas.microsoft.com/office/drawing/2014/main" id="{74321B46-4B17-5BE4-9121-F97ACFE4CF92}"/>
                  </a:ext>
                </a:extLst>
              </p:cNvPr>
              <p:cNvPicPr/>
              <p:nvPr/>
            </p:nvPicPr>
            <p:blipFill>
              <a:blip r:embed="rId16"/>
              <a:stretch>
                <a:fillRect/>
              </a:stretch>
            </p:blipFill>
            <p:spPr>
              <a:xfrm>
                <a:off x="441749" y="2383310"/>
                <a:ext cx="18986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43A1DC97-4CF2-C066-3C92-A68D3F98063B}"/>
                  </a:ext>
                </a:extLst>
              </p14:cNvPr>
              <p14:cNvContentPartPr/>
              <p14:nvPr/>
            </p14:nvContentPartPr>
            <p14:xfrm>
              <a:off x="8453189" y="2771030"/>
              <a:ext cx="360" cy="360"/>
            </p14:xfrm>
          </p:contentPart>
        </mc:Choice>
        <mc:Fallback>
          <p:pic>
            <p:nvPicPr>
              <p:cNvPr id="20" name="Ink 19">
                <a:extLst>
                  <a:ext uri="{FF2B5EF4-FFF2-40B4-BE49-F238E27FC236}">
                    <a16:creationId xmlns:a16="http://schemas.microsoft.com/office/drawing/2014/main" id="{43A1DC97-4CF2-C066-3C92-A68D3F98063B}"/>
                  </a:ext>
                </a:extLst>
              </p:cNvPr>
              <p:cNvPicPr/>
              <p:nvPr/>
            </p:nvPicPr>
            <p:blipFill>
              <a:blip r:embed="rId18"/>
              <a:stretch>
                <a:fillRect/>
              </a:stretch>
            </p:blipFill>
            <p:spPr>
              <a:xfrm>
                <a:off x="8399549" y="266303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CEBF0C36-B6A1-4D26-AB09-4795684B3F3F}"/>
                  </a:ext>
                </a:extLst>
              </p14:cNvPr>
              <p14:cNvContentPartPr/>
              <p14:nvPr/>
            </p14:nvContentPartPr>
            <p14:xfrm>
              <a:off x="7077269" y="2700470"/>
              <a:ext cx="1451160" cy="27720"/>
            </p14:xfrm>
          </p:contentPart>
        </mc:Choice>
        <mc:Fallback>
          <p:pic>
            <p:nvPicPr>
              <p:cNvPr id="21" name="Ink 20">
                <a:extLst>
                  <a:ext uri="{FF2B5EF4-FFF2-40B4-BE49-F238E27FC236}">
                    <a16:creationId xmlns:a16="http://schemas.microsoft.com/office/drawing/2014/main" id="{CEBF0C36-B6A1-4D26-AB09-4795684B3F3F}"/>
                  </a:ext>
                </a:extLst>
              </p:cNvPr>
              <p:cNvPicPr/>
              <p:nvPr/>
            </p:nvPicPr>
            <p:blipFill>
              <a:blip r:embed="rId20"/>
              <a:stretch>
                <a:fillRect/>
              </a:stretch>
            </p:blipFill>
            <p:spPr>
              <a:xfrm>
                <a:off x="7023269" y="2592470"/>
                <a:ext cx="1558800" cy="243360"/>
              </a:xfrm>
              <a:prstGeom prst="rect">
                <a:avLst/>
              </a:prstGeom>
            </p:spPr>
          </p:pic>
        </mc:Fallback>
      </mc:AlternateContent>
      <p:sp>
        <p:nvSpPr>
          <p:cNvPr id="22" name="TextBox 21">
            <a:extLst>
              <a:ext uri="{FF2B5EF4-FFF2-40B4-BE49-F238E27FC236}">
                <a16:creationId xmlns:a16="http://schemas.microsoft.com/office/drawing/2014/main" id="{67698C28-6EA8-5EBA-9074-6E0C0E7E3272}"/>
              </a:ext>
            </a:extLst>
          </p:cNvPr>
          <p:cNvSpPr txBox="1"/>
          <p:nvPr/>
        </p:nvSpPr>
        <p:spPr>
          <a:xfrm>
            <a:off x="982829" y="1828800"/>
            <a:ext cx="4503571" cy="369332"/>
          </a:xfrm>
          <a:prstGeom prst="rect">
            <a:avLst/>
          </a:prstGeom>
          <a:noFill/>
        </p:spPr>
        <p:txBody>
          <a:bodyPr wrap="square" rtlCol="0">
            <a:spAutoFit/>
          </a:bodyPr>
          <a:lstStyle/>
          <a:p>
            <a:pPr algn="ctr"/>
            <a:r>
              <a:rPr lang="en-IN" b="1" dirty="0"/>
              <a:t>Simulation Without  Actions</a:t>
            </a:r>
          </a:p>
        </p:txBody>
      </p:sp>
      <p:sp>
        <p:nvSpPr>
          <p:cNvPr id="23" name="TextBox 22">
            <a:extLst>
              <a:ext uri="{FF2B5EF4-FFF2-40B4-BE49-F238E27FC236}">
                <a16:creationId xmlns:a16="http://schemas.microsoft.com/office/drawing/2014/main" id="{911CDD72-8B60-96CB-C7A8-829FEE8C4796}"/>
              </a:ext>
            </a:extLst>
          </p:cNvPr>
          <p:cNvSpPr txBox="1"/>
          <p:nvPr/>
        </p:nvSpPr>
        <p:spPr>
          <a:xfrm>
            <a:off x="7016429" y="1850945"/>
            <a:ext cx="4622452" cy="369332"/>
          </a:xfrm>
          <a:prstGeom prst="rect">
            <a:avLst/>
          </a:prstGeom>
          <a:noFill/>
        </p:spPr>
        <p:txBody>
          <a:bodyPr wrap="square" rtlCol="0">
            <a:spAutoFit/>
          </a:bodyPr>
          <a:lstStyle/>
          <a:p>
            <a:pPr algn="ctr"/>
            <a:r>
              <a:rPr lang="en-IN" b="1" dirty="0" err="1"/>
              <a:t>Simualation</a:t>
            </a:r>
            <a:r>
              <a:rPr lang="en-IN" b="1" dirty="0"/>
              <a:t> With actions using Graph</a:t>
            </a:r>
          </a:p>
        </p:txBody>
      </p:sp>
      <p:pic>
        <p:nvPicPr>
          <p:cNvPr id="25" name="Picture 24">
            <a:extLst>
              <a:ext uri="{FF2B5EF4-FFF2-40B4-BE49-F238E27FC236}">
                <a16:creationId xmlns:a16="http://schemas.microsoft.com/office/drawing/2014/main" id="{AA0772A6-BEB8-0D39-274D-97BF7E078CE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6069" y="2189191"/>
            <a:ext cx="5729288" cy="3556542"/>
          </a:xfrm>
          <a:prstGeom prst="rect">
            <a:avLst/>
          </a:prstGeom>
        </p:spPr>
      </p:pic>
      <p:pic>
        <p:nvPicPr>
          <p:cNvPr id="27" name="Picture 26">
            <a:extLst>
              <a:ext uri="{FF2B5EF4-FFF2-40B4-BE49-F238E27FC236}">
                <a16:creationId xmlns:a16="http://schemas.microsoft.com/office/drawing/2014/main" id="{B763840D-113C-3422-154F-0556CA255A1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94371" y="2198132"/>
            <a:ext cx="5943577" cy="3556542"/>
          </a:xfrm>
          <a:prstGeom prst="rect">
            <a:avLst/>
          </a:prstGeom>
        </p:spPr>
      </p:pic>
      <mc:AlternateContent xmlns:mc="http://schemas.openxmlformats.org/markup-compatibility/2006">
        <mc:Choice xmlns:p14="http://schemas.microsoft.com/office/powerpoint/2010/main" Requires="p14">
          <p:contentPart p14:bwMode="auto" r:id="rId23">
            <p14:nvContentPartPr>
              <p14:cNvPr id="28" name="Ink 27">
                <a:extLst>
                  <a:ext uri="{FF2B5EF4-FFF2-40B4-BE49-F238E27FC236}">
                    <a16:creationId xmlns:a16="http://schemas.microsoft.com/office/drawing/2014/main" id="{77758835-6171-4505-3769-268CA403816E}"/>
                  </a:ext>
                </a:extLst>
              </p14:cNvPr>
              <p14:cNvContentPartPr/>
              <p14:nvPr/>
            </p14:nvContentPartPr>
            <p14:xfrm>
              <a:off x="511229" y="2434430"/>
              <a:ext cx="2465280" cy="161640"/>
            </p14:xfrm>
          </p:contentPart>
        </mc:Choice>
        <mc:Fallback>
          <p:pic>
            <p:nvPicPr>
              <p:cNvPr id="28" name="Ink 27">
                <a:extLst>
                  <a:ext uri="{FF2B5EF4-FFF2-40B4-BE49-F238E27FC236}">
                    <a16:creationId xmlns:a16="http://schemas.microsoft.com/office/drawing/2014/main" id="{77758835-6171-4505-3769-268CA403816E}"/>
                  </a:ext>
                </a:extLst>
              </p:cNvPr>
              <p:cNvPicPr/>
              <p:nvPr/>
            </p:nvPicPr>
            <p:blipFill>
              <a:blip r:embed="rId24"/>
              <a:stretch>
                <a:fillRect/>
              </a:stretch>
            </p:blipFill>
            <p:spPr>
              <a:xfrm>
                <a:off x="457589" y="2326430"/>
                <a:ext cx="25729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434CB451-CAD1-6C14-3DA4-46031B19485E}"/>
                  </a:ext>
                </a:extLst>
              </p14:cNvPr>
              <p14:cNvContentPartPr/>
              <p14:nvPr/>
            </p14:nvContentPartPr>
            <p14:xfrm>
              <a:off x="426269" y="4940030"/>
              <a:ext cx="1094040" cy="370080"/>
            </p14:xfrm>
          </p:contentPart>
        </mc:Choice>
        <mc:Fallback>
          <p:pic>
            <p:nvPicPr>
              <p:cNvPr id="29" name="Ink 28">
                <a:extLst>
                  <a:ext uri="{FF2B5EF4-FFF2-40B4-BE49-F238E27FC236}">
                    <a16:creationId xmlns:a16="http://schemas.microsoft.com/office/drawing/2014/main" id="{434CB451-CAD1-6C14-3DA4-46031B19485E}"/>
                  </a:ext>
                </a:extLst>
              </p:cNvPr>
              <p:cNvPicPr/>
              <p:nvPr/>
            </p:nvPicPr>
            <p:blipFill>
              <a:blip r:embed="rId26"/>
              <a:stretch>
                <a:fillRect/>
              </a:stretch>
            </p:blipFill>
            <p:spPr>
              <a:xfrm>
                <a:off x="372629" y="4832030"/>
                <a:ext cx="120168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B853B762-5712-8EAE-9280-4E3DBEECD92A}"/>
                  </a:ext>
                </a:extLst>
              </p14:cNvPr>
              <p14:cNvContentPartPr/>
              <p14:nvPr/>
            </p14:nvContentPartPr>
            <p14:xfrm>
              <a:off x="6288149" y="5056310"/>
              <a:ext cx="1045800" cy="123120"/>
            </p14:xfrm>
          </p:contentPart>
        </mc:Choice>
        <mc:Fallback>
          <p:pic>
            <p:nvPicPr>
              <p:cNvPr id="30" name="Ink 29">
                <a:extLst>
                  <a:ext uri="{FF2B5EF4-FFF2-40B4-BE49-F238E27FC236}">
                    <a16:creationId xmlns:a16="http://schemas.microsoft.com/office/drawing/2014/main" id="{B853B762-5712-8EAE-9280-4E3DBEECD92A}"/>
                  </a:ext>
                </a:extLst>
              </p:cNvPr>
              <p:cNvPicPr/>
              <p:nvPr/>
            </p:nvPicPr>
            <p:blipFill>
              <a:blip r:embed="rId28"/>
              <a:stretch>
                <a:fillRect/>
              </a:stretch>
            </p:blipFill>
            <p:spPr>
              <a:xfrm>
                <a:off x="6234509" y="4948670"/>
                <a:ext cx="1153440" cy="338760"/>
              </a:xfrm>
              <a:prstGeom prst="rect">
                <a:avLst/>
              </a:prstGeom>
            </p:spPr>
          </p:pic>
        </mc:Fallback>
      </mc:AlternateContent>
      <p:sp>
        <p:nvSpPr>
          <p:cNvPr id="31" name="TextBox 30">
            <a:extLst>
              <a:ext uri="{FF2B5EF4-FFF2-40B4-BE49-F238E27FC236}">
                <a16:creationId xmlns:a16="http://schemas.microsoft.com/office/drawing/2014/main" id="{04B3DEAB-2A87-6636-50BE-42CB2E44E004}"/>
              </a:ext>
            </a:extLst>
          </p:cNvPr>
          <p:cNvSpPr txBox="1"/>
          <p:nvPr/>
        </p:nvSpPr>
        <p:spPr>
          <a:xfrm>
            <a:off x="1830745" y="5848689"/>
            <a:ext cx="9513195" cy="369332"/>
          </a:xfrm>
          <a:prstGeom prst="rect">
            <a:avLst/>
          </a:prstGeom>
          <a:noFill/>
        </p:spPr>
        <p:txBody>
          <a:bodyPr wrap="square" rtlCol="0">
            <a:spAutoFit/>
          </a:bodyPr>
          <a:lstStyle/>
          <a:p>
            <a:r>
              <a:rPr lang="en-IN" dirty="0"/>
              <a:t>An Improvement on the Simulation Metrics can be seen by using Graph to perform actions</a:t>
            </a:r>
          </a:p>
        </p:txBody>
      </p:sp>
    </p:spTree>
    <p:extLst>
      <p:ext uri="{BB962C8B-B14F-4D97-AF65-F5344CB8AC3E}">
        <p14:creationId xmlns:p14="http://schemas.microsoft.com/office/powerpoint/2010/main" val="317442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Applying Edge Prediction Algorithms to simulation</a:t>
            </a: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11</a:t>
            </a:fld>
            <a:endParaRPr lang="en-US"/>
          </a:p>
        </p:txBody>
      </p:sp>
      <p:sp>
        <p:nvSpPr>
          <p:cNvPr id="6" name="Content Placeholder 2">
            <a:extLst>
              <a:ext uri="{FF2B5EF4-FFF2-40B4-BE49-F238E27FC236}">
                <a16:creationId xmlns:a16="http://schemas.microsoft.com/office/drawing/2014/main" id="{E850D621-51EA-44E7-8CD7-CC8E108F4F23}"/>
              </a:ext>
            </a:extLst>
          </p:cNvPr>
          <p:cNvSpPr txBox="1">
            <a:spLocks/>
          </p:cNvSpPr>
          <p:nvPr/>
        </p:nvSpPr>
        <p:spPr>
          <a:xfrm>
            <a:off x="1219200" y="1828800"/>
            <a:ext cx="9829800" cy="4211931"/>
          </a:xfrm>
          <a:prstGeom prst="rect">
            <a:avLst/>
          </a:prstGeom>
        </p:spPr>
        <p:txBody>
          <a:bodyPr/>
          <a:lstStyle/>
          <a:p>
            <a:pPr marL="342891" algn="just" eaLnBrk="0" hangingPunct="0">
              <a:spcBef>
                <a:spcPct val="20000"/>
              </a:spcBef>
              <a:defRPr/>
            </a:pPr>
            <a:endParaRPr lang="en-IN" dirty="0">
              <a:solidFill>
                <a:srgbClr val="0000FF"/>
              </a:solidFill>
              <a:latin typeface="Trebuchet MS" pitchFamily="34" charset="0"/>
            </a:endParaRPr>
          </a:p>
        </p:txBody>
      </p:sp>
      <p:pic>
        <p:nvPicPr>
          <p:cNvPr id="7" name="Picture 6">
            <a:extLst>
              <a:ext uri="{FF2B5EF4-FFF2-40B4-BE49-F238E27FC236}">
                <a16:creationId xmlns:a16="http://schemas.microsoft.com/office/drawing/2014/main" id="{5C45C139-CD4C-878D-38E5-7EFA7ABFC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490" y="2427096"/>
            <a:ext cx="5164337" cy="3580149"/>
          </a:xfrm>
          <a:prstGeom prst="rect">
            <a:avLst/>
          </a:prstGeom>
        </p:spPr>
      </p:pic>
      <p:pic>
        <p:nvPicPr>
          <p:cNvPr id="9" name="Picture 8">
            <a:extLst>
              <a:ext uri="{FF2B5EF4-FFF2-40B4-BE49-F238E27FC236}">
                <a16:creationId xmlns:a16="http://schemas.microsoft.com/office/drawing/2014/main" id="{B64F431F-AA52-C90B-4D86-79871C66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34" y="2427096"/>
            <a:ext cx="5029200" cy="3562827"/>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5FCDEE9B-1C13-74CC-5617-DE59E6F9A90D}"/>
                  </a:ext>
                </a:extLst>
              </p14:cNvPr>
              <p14:cNvContentPartPr/>
              <p14:nvPr/>
            </p14:nvContentPartPr>
            <p14:xfrm>
              <a:off x="578189" y="5186630"/>
              <a:ext cx="811440" cy="20880"/>
            </p14:xfrm>
          </p:contentPart>
        </mc:Choice>
        <mc:Fallback>
          <p:pic>
            <p:nvPicPr>
              <p:cNvPr id="10" name="Ink 9">
                <a:extLst>
                  <a:ext uri="{FF2B5EF4-FFF2-40B4-BE49-F238E27FC236}">
                    <a16:creationId xmlns:a16="http://schemas.microsoft.com/office/drawing/2014/main" id="{5FCDEE9B-1C13-74CC-5617-DE59E6F9A90D}"/>
                  </a:ext>
                </a:extLst>
              </p:cNvPr>
              <p:cNvPicPr/>
              <p:nvPr/>
            </p:nvPicPr>
            <p:blipFill>
              <a:blip r:embed="rId6"/>
              <a:stretch>
                <a:fillRect/>
              </a:stretch>
            </p:blipFill>
            <p:spPr>
              <a:xfrm>
                <a:off x="524189" y="5078630"/>
                <a:ext cx="9190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8E22F7FD-B9B9-AD50-9155-8D651D970E8E}"/>
                  </a:ext>
                </a:extLst>
              </p14:cNvPr>
              <p14:cNvContentPartPr/>
              <p14:nvPr/>
            </p14:nvContentPartPr>
            <p14:xfrm>
              <a:off x="7016429" y="5308670"/>
              <a:ext cx="779760" cy="38160"/>
            </p14:xfrm>
          </p:contentPart>
        </mc:Choice>
        <mc:Fallback>
          <p:pic>
            <p:nvPicPr>
              <p:cNvPr id="11" name="Ink 10">
                <a:extLst>
                  <a:ext uri="{FF2B5EF4-FFF2-40B4-BE49-F238E27FC236}">
                    <a16:creationId xmlns:a16="http://schemas.microsoft.com/office/drawing/2014/main" id="{8E22F7FD-B9B9-AD50-9155-8D651D970E8E}"/>
                  </a:ext>
                </a:extLst>
              </p:cNvPr>
              <p:cNvPicPr/>
              <p:nvPr/>
            </p:nvPicPr>
            <p:blipFill>
              <a:blip r:embed="rId8"/>
              <a:stretch>
                <a:fillRect/>
              </a:stretch>
            </p:blipFill>
            <p:spPr>
              <a:xfrm>
                <a:off x="6962429" y="5200670"/>
                <a:ext cx="8874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5D77B05C-9544-F087-BE11-A19B492A31E1}"/>
                  </a:ext>
                </a:extLst>
              </p14:cNvPr>
              <p14:cNvContentPartPr/>
              <p14:nvPr/>
            </p14:nvContentPartPr>
            <p14:xfrm>
              <a:off x="6943709" y="4179710"/>
              <a:ext cx="1080720" cy="28800"/>
            </p14:xfrm>
          </p:contentPart>
        </mc:Choice>
        <mc:Fallback>
          <p:pic>
            <p:nvPicPr>
              <p:cNvPr id="12" name="Ink 11">
                <a:extLst>
                  <a:ext uri="{FF2B5EF4-FFF2-40B4-BE49-F238E27FC236}">
                    <a16:creationId xmlns:a16="http://schemas.microsoft.com/office/drawing/2014/main" id="{5D77B05C-9544-F087-BE11-A19B492A31E1}"/>
                  </a:ext>
                </a:extLst>
              </p:cNvPr>
              <p:cNvPicPr/>
              <p:nvPr/>
            </p:nvPicPr>
            <p:blipFill>
              <a:blip r:embed="rId10"/>
              <a:stretch>
                <a:fillRect/>
              </a:stretch>
            </p:blipFill>
            <p:spPr>
              <a:xfrm>
                <a:off x="6889709" y="4071710"/>
                <a:ext cx="11883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4C022520-CE91-E990-36E3-C68303A4ADFD}"/>
                  </a:ext>
                </a:extLst>
              </p14:cNvPr>
              <p14:cNvContentPartPr/>
              <p14:nvPr/>
            </p14:nvContentPartPr>
            <p14:xfrm>
              <a:off x="444629" y="4021310"/>
              <a:ext cx="1076400" cy="28800"/>
            </p14:xfrm>
          </p:contentPart>
        </mc:Choice>
        <mc:Fallback>
          <p:pic>
            <p:nvPicPr>
              <p:cNvPr id="13" name="Ink 12">
                <a:extLst>
                  <a:ext uri="{FF2B5EF4-FFF2-40B4-BE49-F238E27FC236}">
                    <a16:creationId xmlns:a16="http://schemas.microsoft.com/office/drawing/2014/main" id="{4C022520-CE91-E990-36E3-C68303A4ADFD}"/>
                  </a:ext>
                </a:extLst>
              </p:cNvPr>
              <p:cNvPicPr/>
              <p:nvPr/>
            </p:nvPicPr>
            <p:blipFill>
              <a:blip r:embed="rId12"/>
              <a:stretch>
                <a:fillRect/>
              </a:stretch>
            </p:blipFill>
            <p:spPr>
              <a:xfrm>
                <a:off x="390629" y="3913310"/>
                <a:ext cx="11840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8DC636F3-E459-E141-51ED-F983AB585BA9}"/>
                  </a:ext>
                </a:extLst>
              </p14:cNvPr>
              <p14:cNvContentPartPr/>
              <p14:nvPr/>
            </p14:nvContentPartPr>
            <p14:xfrm>
              <a:off x="6746789" y="2657630"/>
              <a:ext cx="2014920" cy="143280"/>
            </p14:xfrm>
          </p:contentPart>
        </mc:Choice>
        <mc:Fallback>
          <p:pic>
            <p:nvPicPr>
              <p:cNvPr id="15" name="Ink 14">
                <a:extLst>
                  <a:ext uri="{FF2B5EF4-FFF2-40B4-BE49-F238E27FC236}">
                    <a16:creationId xmlns:a16="http://schemas.microsoft.com/office/drawing/2014/main" id="{8DC636F3-E459-E141-51ED-F983AB585BA9}"/>
                  </a:ext>
                </a:extLst>
              </p:cNvPr>
              <p:cNvPicPr/>
              <p:nvPr/>
            </p:nvPicPr>
            <p:blipFill>
              <a:blip r:embed="rId14"/>
              <a:stretch>
                <a:fillRect/>
              </a:stretch>
            </p:blipFill>
            <p:spPr>
              <a:xfrm>
                <a:off x="6692789" y="2549630"/>
                <a:ext cx="21225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E08D8B34-BE96-5567-3C43-8773C27DF0F4}"/>
                  </a:ext>
                </a:extLst>
              </p14:cNvPr>
              <p14:cNvContentPartPr/>
              <p14:nvPr/>
            </p14:nvContentPartPr>
            <p14:xfrm>
              <a:off x="724709" y="2506790"/>
              <a:ext cx="1645200" cy="79560"/>
            </p14:xfrm>
          </p:contentPart>
        </mc:Choice>
        <mc:Fallback>
          <p:pic>
            <p:nvPicPr>
              <p:cNvPr id="16" name="Ink 15">
                <a:extLst>
                  <a:ext uri="{FF2B5EF4-FFF2-40B4-BE49-F238E27FC236}">
                    <a16:creationId xmlns:a16="http://schemas.microsoft.com/office/drawing/2014/main" id="{E08D8B34-BE96-5567-3C43-8773C27DF0F4}"/>
                  </a:ext>
                </a:extLst>
              </p:cNvPr>
              <p:cNvPicPr/>
              <p:nvPr/>
            </p:nvPicPr>
            <p:blipFill>
              <a:blip r:embed="rId16"/>
              <a:stretch>
                <a:fillRect/>
              </a:stretch>
            </p:blipFill>
            <p:spPr>
              <a:xfrm>
                <a:off x="670721" y="2398790"/>
                <a:ext cx="1752816"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Ink 17">
                <a:extLst>
                  <a:ext uri="{FF2B5EF4-FFF2-40B4-BE49-F238E27FC236}">
                    <a16:creationId xmlns:a16="http://schemas.microsoft.com/office/drawing/2014/main" id="{74321B46-4B17-5BE4-9121-F97ACFE4CF92}"/>
                  </a:ext>
                </a:extLst>
              </p14:cNvPr>
              <p14:cNvContentPartPr/>
              <p14:nvPr/>
            </p14:nvContentPartPr>
            <p14:xfrm>
              <a:off x="495389" y="2490950"/>
              <a:ext cx="1791000" cy="19800"/>
            </p14:xfrm>
          </p:contentPart>
        </mc:Choice>
        <mc:Fallback>
          <p:pic>
            <p:nvPicPr>
              <p:cNvPr id="18" name="Ink 17">
                <a:extLst>
                  <a:ext uri="{FF2B5EF4-FFF2-40B4-BE49-F238E27FC236}">
                    <a16:creationId xmlns:a16="http://schemas.microsoft.com/office/drawing/2014/main" id="{74321B46-4B17-5BE4-9121-F97ACFE4CF92}"/>
                  </a:ext>
                </a:extLst>
              </p:cNvPr>
              <p:cNvPicPr/>
              <p:nvPr/>
            </p:nvPicPr>
            <p:blipFill>
              <a:blip r:embed="rId18"/>
              <a:stretch>
                <a:fillRect/>
              </a:stretch>
            </p:blipFill>
            <p:spPr>
              <a:xfrm>
                <a:off x="441378" y="2382950"/>
                <a:ext cx="1898662"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43A1DC97-4CF2-C066-3C92-A68D3F98063B}"/>
                  </a:ext>
                </a:extLst>
              </p14:cNvPr>
              <p14:cNvContentPartPr/>
              <p14:nvPr/>
            </p14:nvContentPartPr>
            <p14:xfrm>
              <a:off x="8453189" y="2771030"/>
              <a:ext cx="360" cy="360"/>
            </p14:xfrm>
          </p:contentPart>
        </mc:Choice>
        <mc:Fallback>
          <p:pic>
            <p:nvPicPr>
              <p:cNvPr id="20" name="Ink 19">
                <a:extLst>
                  <a:ext uri="{FF2B5EF4-FFF2-40B4-BE49-F238E27FC236}">
                    <a16:creationId xmlns:a16="http://schemas.microsoft.com/office/drawing/2014/main" id="{43A1DC97-4CF2-C066-3C92-A68D3F98063B}"/>
                  </a:ext>
                </a:extLst>
              </p:cNvPr>
              <p:cNvPicPr/>
              <p:nvPr/>
            </p:nvPicPr>
            <p:blipFill>
              <a:blip r:embed="rId20"/>
              <a:stretch>
                <a:fillRect/>
              </a:stretch>
            </p:blipFill>
            <p:spPr>
              <a:xfrm>
                <a:off x="8399189" y="266303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CEBF0C36-B6A1-4D26-AB09-4795684B3F3F}"/>
                  </a:ext>
                </a:extLst>
              </p14:cNvPr>
              <p14:cNvContentPartPr/>
              <p14:nvPr/>
            </p14:nvContentPartPr>
            <p14:xfrm>
              <a:off x="7077269" y="2700470"/>
              <a:ext cx="1451160" cy="27720"/>
            </p14:xfrm>
          </p:contentPart>
        </mc:Choice>
        <mc:Fallback>
          <p:pic>
            <p:nvPicPr>
              <p:cNvPr id="21" name="Ink 20">
                <a:extLst>
                  <a:ext uri="{FF2B5EF4-FFF2-40B4-BE49-F238E27FC236}">
                    <a16:creationId xmlns:a16="http://schemas.microsoft.com/office/drawing/2014/main" id="{CEBF0C36-B6A1-4D26-AB09-4795684B3F3F}"/>
                  </a:ext>
                </a:extLst>
              </p:cNvPr>
              <p:cNvPicPr/>
              <p:nvPr/>
            </p:nvPicPr>
            <p:blipFill>
              <a:blip r:embed="rId22"/>
              <a:stretch>
                <a:fillRect/>
              </a:stretch>
            </p:blipFill>
            <p:spPr>
              <a:xfrm>
                <a:off x="7023269" y="2593855"/>
                <a:ext cx="1558800" cy="240595"/>
              </a:xfrm>
              <a:prstGeom prst="rect">
                <a:avLst/>
              </a:prstGeom>
            </p:spPr>
          </p:pic>
        </mc:Fallback>
      </mc:AlternateContent>
      <p:sp>
        <p:nvSpPr>
          <p:cNvPr id="22" name="TextBox 21">
            <a:extLst>
              <a:ext uri="{FF2B5EF4-FFF2-40B4-BE49-F238E27FC236}">
                <a16:creationId xmlns:a16="http://schemas.microsoft.com/office/drawing/2014/main" id="{67698C28-6EA8-5EBA-9074-6E0C0E7E3272}"/>
              </a:ext>
            </a:extLst>
          </p:cNvPr>
          <p:cNvSpPr txBox="1"/>
          <p:nvPr/>
        </p:nvSpPr>
        <p:spPr>
          <a:xfrm>
            <a:off x="982829" y="1828800"/>
            <a:ext cx="3741571" cy="369332"/>
          </a:xfrm>
          <a:prstGeom prst="rect">
            <a:avLst/>
          </a:prstGeom>
          <a:noFill/>
        </p:spPr>
        <p:txBody>
          <a:bodyPr wrap="square" rtlCol="0">
            <a:spAutoFit/>
          </a:bodyPr>
          <a:lstStyle/>
          <a:p>
            <a:pPr algn="ctr"/>
            <a:r>
              <a:rPr lang="en-IN" b="1" dirty="0"/>
              <a:t>Adamic Adar </a:t>
            </a:r>
          </a:p>
        </p:txBody>
      </p:sp>
      <p:sp>
        <p:nvSpPr>
          <p:cNvPr id="23" name="TextBox 22">
            <a:extLst>
              <a:ext uri="{FF2B5EF4-FFF2-40B4-BE49-F238E27FC236}">
                <a16:creationId xmlns:a16="http://schemas.microsoft.com/office/drawing/2014/main" id="{911CDD72-8B60-96CB-C7A8-829FEE8C4796}"/>
              </a:ext>
            </a:extLst>
          </p:cNvPr>
          <p:cNvSpPr txBox="1"/>
          <p:nvPr/>
        </p:nvSpPr>
        <p:spPr>
          <a:xfrm>
            <a:off x="7203237" y="1891218"/>
            <a:ext cx="3741571" cy="369332"/>
          </a:xfrm>
          <a:prstGeom prst="rect">
            <a:avLst/>
          </a:prstGeom>
          <a:noFill/>
        </p:spPr>
        <p:txBody>
          <a:bodyPr wrap="square" rtlCol="0">
            <a:spAutoFit/>
          </a:bodyPr>
          <a:lstStyle/>
          <a:p>
            <a:pPr algn="ctr"/>
            <a:r>
              <a:rPr lang="en-IN" b="1" dirty="0"/>
              <a:t>Jaccard</a:t>
            </a:r>
          </a:p>
        </p:txBody>
      </p:sp>
      <mc:AlternateContent xmlns:mc="http://schemas.openxmlformats.org/markup-compatibility/2006">
        <mc:Choice xmlns:p14="http://schemas.microsoft.com/office/powerpoint/2010/main" Requires="p14">
          <p:contentPart p14:bwMode="auto" r:id="rId23">
            <p14:nvContentPartPr>
              <p14:cNvPr id="2" name="Ink 1">
                <a:extLst>
                  <a:ext uri="{FF2B5EF4-FFF2-40B4-BE49-F238E27FC236}">
                    <a16:creationId xmlns:a16="http://schemas.microsoft.com/office/drawing/2014/main" id="{81756F57-2F35-3A8A-09E7-2F3CA7FFB03E}"/>
                  </a:ext>
                </a:extLst>
              </p14:cNvPr>
              <p14:cNvContentPartPr/>
              <p14:nvPr/>
            </p14:nvContentPartPr>
            <p14:xfrm>
              <a:off x="7017149" y="5229470"/>
              <a:ext cx="578520" cy="51840"/>
            </p14:xfrm>
          </p:contentPart>
        </mc:Choice>
        <mc:Fallback>
          <p:pic>
            <p:nvPicPr>
              <p:cNvPr id="2" name="Ink 1">
                <a:extLst>
                  <a:ext uri="{FF2B5EF4-FFF2-40B4-BE49-F238E27FC236}">
                    <a16:creationId xmlns:a16="http://schemas.microsoft.com/office/drawing/2014/main" id="{81756F57-2F35-3A8A-09E7-2F3CA7FFB03E}"/>
                  </a:ext>
                </a:extLst>
              </p:cNvPr>
              <p:cNvPicPr/>
              <p:nvPr/>
            </p:nvPicPr>
            <p:blipFill>
              <a:blip r:embed="rId24"/>
              <a:stretch>
                <a:fillRect/>
              </a:stretch>
            </p:blipFill>
            <p:spPr>
              <a:xfrm>
                <a:off x="6963149" y="5121830"/>
                <a:ext cx="6861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 name="Ink 7">
                <a:extLst>
                  <a:ext uri="{FF2B5EF4-FFF2-40B4-BE49-F238E27FC236}">
                    <a16:creationId xmlns:a16="http://schemas.microsoft.com/office/drawing/2014/main" id="{6C8937EB-C207-78C0-942B-941B28BE424D}"/>
                  </a:ext>
                </a:extLst>
              </p14:cNvPr>
              <p14:cNvContentPartPr/>
              <p14:nvPr/>
            </p14:nvContentPartPr>
            <p14:xfrm>
              <a:off x="7526909" y="2518310"/>
              <a:ext cx="1094760" cy="76320"/>
            </p14:xfrm>
          </p:contentPart>
        </mc:Choice>
        <mc:Fallback>
          <p:pic>
            <p:nvPicPr>
              <p:cNvPr id="8" name="Ink 7">
                <a:extLst>
                  <a:ext uri="{FF2B5EF4-FFF2-40B4-BE49-F238E27FC236}">
                    <a16:creationId xmlns:a16="http://schemas.microsoft.com/office/drawing/2014/main" id="{6C8937EB-C207-78C0-942B-941B28BE424D}"/>
                  </a:ext>
                </a:extLst>
              </p:cNvPr>
              <p:cNvPicPr/>
              <p:nvPr/>
            </p:nvPicPr>
            <p:blipFill>
              <a:blip r:embed="rId26"/>
              <a:stretch>
                <a:fillRect/>
              </a:stretch>
            </p:blipFill>
            <p:spPr>
              <a:xfrm>
                <a:off x="7472909" y="2410670"/>
                <a:ext cx="1202400" cy="291960"/>
              </a:xfrm>
              <a:prstGeom prst="rect">
                <a:avLst/>
              </a:prstGeom>
            </p:spPr>
          </p:pic>
        </mc:Fallback>
      </mc:AlternateContent>
      <p:sp>
        <p:nvSpPr>
          <p:cNvPr id="17" name="TextBox 16">
            <a:extLst>
              <a:ext uri="{FF2B5EF4-FFF2-40B4-BE49-F238E27FC236}">
                <a16:creationId xmlns:a16="http://schemas.microsoft.com/office/drawing/2014/main" id="{E39EB510-BB0B-A3B9-A96D-3484792E629D}"/>
              </a:ext>
            </a:extLst>
          </p:cNvPr>
          <p:cNvSpPr txBox="1"/>
          <p:nvPr/>
        </p:nvSpPr>
        <p:spPr>
          <a:xfrm>
            <a:off x="1219200" y="6176133"/>
            <a:ext cx="9513195" cy="369332"/>
          </a:xfrm>
          <a:prstGeom prst="rect">
            <a:avLst/>
          </a:prstGeom>
          <a:noFill/>
        </p:spPr>
        <p:txBody>
          <a:bodyPr wrap="square" rtlCol="0">
            <a:spAutoFit/>
          </a:bodyPr>
          <a:lstStyle/>
          <a:p>
            <a:r>
              <a:rPr lang="en-IN" dirty="0"/>
              <a:t>Both Adamic Adar and Jaccard perform similarly but </a:t>
            </a:r>
            <a:r>
              <a:rPr lang="en-IN" dirty="0" err="1"/>
              <a:t>Admaic</a:t>
            </a:r>
            <a:r>
              <a:rPr lang="en-IN" dirty="0"/>
              <a:t> Adar is a bit faster</a:t>
            </a:r>
          </a:p>
        </p:txBody>
      </p:sp>
    </p:spTree>
    <p:extLst>
      <p:ext uri="{BB962C8B-B14F-4D97-AF65-F5344CB8AC3E}">
        <p14:creationId xmlns:p14="http://schemas.microsoft.com/office/powerpoint/2010/main" val="3789391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Comparing Edge Prediction Algorithms</a:t>
            </a: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12</a:t>
            </a:fld>
            <a:endParaRPr lang="en-US"/>
          </a:p>
        </p:txBody>
      </p:sp>
      <p:sp>
        <p:nvSpPr>
          <p:cNvPr id="6" name="Content Placeholder 2">
            <a:extLst>
              <a:ext uri="{FF2B5EF4-FFF2-40B4-BE49-F238E27FC236}">
                <a16:creationId xmlns:a16="http://schemas.microsoft.com/office/drawing/2014/main" id="{E850D621-51EA-44E7-8CD7-CC8E108F4F23}"/>
              </a:ext>
            </a:extLst>
          </p:cNvPr>
          <p:cNvSpPr txBox="1">
            <a:spLocks/>
          </p:cNvSpPr>
          <p:nvPr/>
        </p:nvSpPr>
        <p:spPr>
          <a:xfrm>
            <a:off x="1219200" y="1828800"/>
            <a:ext cx="9829800" cy="4211931"/>
          </a:xfrm>
          <a:prstGeom prst="rect">
            <a:avLst/>
          </a:prstGeom>
        </p:spPr>
        <p:txBody>
          <a:bodyPr/>
          <a:lstStyle/>
          <a:p>
            <a:pPr marL="342891" algn="just" eaLnBrk="0" hangingPunct="0">
              <a:spcBef>
                <a:spcPct val="20000"/>
              </a:spcBef>
              <a:defRPr/>
            </a:pPr>
            <a:endParaRPr lang="en-IN" dirty="0">
              <a:solidFill>
                <a:srgbClr val="0000FF"/>
              </a:solidFill>
              <a:latin typeface="Trebuchet MS" pitchFamily="34" charset="0"/>
            </a:endParaRPr>
          </a:p>
        </p:txBody>
      </p:sp>
      <p:sp>
        <p:nvSpPr>
          <p:cNvPr id="4" name="Footer Placeholder 2">
            <a:extLst>
              <a:ext uri="{FF2B5EF4-FFF2-40B4-BE49-F238E27FC236}">
                <a16:creationId xmlns:a16="http://schemas.microsoft.com/office/drawing/2014/main" id="{B2255749-FD0D-9C67-7F8C-49D7A9E2DED2}"/>
              </a:ext>
            </a:extLst>
          </p:cNvPr>
          <p:cNvSpPr>
            <a:spLocks noGrp="1"/>
          </p:cNvSpPr>
          <p:nvPr>
            <p:ph type="ftr" sz="quarter" idx="11"/>
          </p:nvPr>
        </p:nvSpPr>
        <p:spPr>
          <a:xfrm>
            <a:off x="4038600" y="6356350"/>
            <a:ext cx="4114800" cy="365125"/>
          </a:xfrm>
        </p:spPr>
        <p:txBody>
          <a:bodyPr/>
          <a:lstStyle/>
          <a:p>
            <a:r>
              <a:rPr lang="en-US" dirty="0"/>
              <a:t>20CS344  Course Project </a:t>
            </a:r>
          </a:p>
        </p:txBody>
      </p:sp>
      <p:pic>
        <p:nvPicPr>
          <p:cNvPr id="19" name="Picture 18">
            <a:extLst>
              <a:ext uri="{FF2B5EF4-FFF2-40B4-BE49-F238E27FC236}">
                <a16:creationId xmlns:a16="http://schemas.microsoft.com/office/drawing/2014/main" id="{724FA280-B7BC-BE06-694E-3B7AE0DBEA29}"/>
              </a:ext>
            </a:extLst>
          </p:cNvPr>
          <p:cNvPicPr>
            <a:picLocks noChangeAspect="1"/>
          </p:cNvPicPr>
          <p:nvPr/>
        </p:nvPicPr>
        <p:blipFill>
          <a:blip r:embed="rId3"/>
          <a:stretch>
            <a:fillRect/>
          </a:stretch>
        </p:blipFill>
        <p:spPr>
          <a:xfrm>
            <a:off x="2286000" y="1685168"/>
            <a:ext cx="6749670" cy="4287953"/>
          </a:xfrm>
          <a:prstGeom prst="rect">
            <a:avLst/>
          </a:prstGeom>
        </p:spPr>
      </p:pic>
    </p:spTree>
    <p:extLst>
      <p:ext uri="{BB962C8B-B14F-4D97-AF65-F5344CB8AC3E}">
        <p14:creationId xmlns:p14="http://schemas.microsoft.com/office/powerpoint/2010/main" val="178851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Top K approach</a:t>
            </a: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13</a:t>
            </a:fld>
            <a:endParaRPr lang="en-US"/>
          </a:p>
        </p:txBody>
      </p:sp>
      <p:sp>
        <p:nvSpPr>
          <p:cNvPr id="6" name="Content Placeholder 2">
            <a:extLst>
              <a:ext uri="{FF2B5EF4-FFF2-40B4-BE49-F238E27FC236}">
                <a16:creationId xmlns:a16="http://schemas.microsoft.com/office/drawing/2014/main" id="{E850D621-51EA-44E7-8CD7-CC8E108F4F23}"/>
              </a:ext>
            </a:extLst>
          </p:cNvPr>
          <p:cNvSpPr txBox="1">
            <a:spLocks/>
          </p:cNvSpPr>
          <p:nvPr/>
        </p:nvSpPr>
        <p:spPr>
          <a:xfrm>
            <a:off x="1219200" y="1828800"/>
            <a:ext cx="9829800" cy="4211931"/>
          </a:xfrm>
          <a:prstGeom prst="rect">
            <a:avLst/>
          </a:prstGeom>
        </p:spPr>
        <p:txBody>
          <a:bodyPr/>
          <a:lstStyle/>
          <a:p>
            <a:pPr marL="342891" algn="just" eaLnBrk="0" hangingPunct="0">
              <a:spcBef>
                <a:spcPct val="20000"/>
              </a:spcBef>
              <a:defRPr/>
            </a:pPr>
            <a:endParaRPr lang="en-IN" dirty="0">
              <a:solidFill>
                <a:srgbClr val="0000FF"/>
              </a:solidFill>
              <a:latin typeface="Trebuchet MS" pitchFamily="34" charset="0"/>
            </a:endParaRPr>
          </a:p>
        </p:txBody>
      </p:sp>
      <p:sp>
        <p:nvSpPr>
          <p:cNvPr id="4" name="Footer Placeholder 2">
            <a:extLst>
              <a:ext uri="{FF2B5EF4-FFF2-40B4-BE49-F238E27FC236}">
                <a16:creationId xmlns:a16="http://schemas.microsoft.com/office/drawing/2014/main" id="{B2255749-FD0D-9C67-7F8C-49D7A9E2DED2}"/>
              </a:ext>
            </a:extLst>
          </p:cNvPr>
          <p:cNvSpPr>
            <a:spLocks noGrp="1"/>
          </p:cNvSpPr>
          <p:nvPr>
            <p:ph type="ftr" sz="quarter" idx="11"/>
          </p:nvPr>
        </p:nvSpPr>
        <p:spPr>
          <a:xfrm>
            <a:off x="4038600" y="6356350"/>
            <a:ext cx="4114800" cy="365125"/>
          </a:xfrm>
        </p:spPr>
        <p:txBody>
          <a:bodyPr/>
          <a:lstStyle/>
          <a:p>
            <a:r>
              <a:rPr lang="en-US" dirty="0"/>
              <a:t>20CS344  Course Project </a:t>
            </a:r>
          </a:p>
        </p:txBody>
      </p:sp>
      <p:pic>
        <p:nvPicPr>
          <p:cNvPr id="7" name="Picture 6">
            <a:extLst>
              <a:ext uri="{FF2B5EF4-FFF2-40B4-BE49-F238E27FC236}">
                <a16:creationId xmlns:a16="http://schemas.microsoft.com/office/drawing/2014/main" id="{FDE9C412-DDE3-2A27-9F19-87A152DE1570}"/>
              </a:ext>
            </a:extLst>
          </p:cNvPr>
          <p:cNvPicPr>
            <a:picLocks noChangeAspect="1"/>
          </p:cNvPicPr>
          <p:nvPr/>
        </p:nvPicPr>
        <p:blipFill>
          <a:blip r:embed="rId3"/>
          <a:stretch>
            <a:fillRect/>
          </a:stretch>
        </p:blipFill>
        <p:spPr>
          <a:xfrm>
            <a:off x="2209800" y="1828800"/>
            <a:ext cx="7162800" cy="4598583"/>
          </a:xfrm>
          <a:prstGeom prst="rect">
            <a:avLst/>
          </a:prstGeom>
        </p:spPr>
      </p:pic>
    </p:spTree>
    <p:extLst>
      <p:ext uri="{BB962C8B-B14F-4D97-AF65-F5344CB8AC3E}">
        <p14:creationId xmlns:p14="http://schemas.microsoft.com/office/powerpoint/2010/main" val="17667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Done vs Remaining to be done ?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14</a:t>
            </a:fld>
            <a:endParaRPr lang="en-US"/>
          </a:p>
        </p:txBody>
      </p:sp>
      <p:graphicFrame>
        <p:nvGraphicFramePr>
          <p:cNvPr id="4" name="Table 6">
            <a:extLst>
              <a:ext uri="{FF2B5EF4-FFF2-40B4-BE49-F238E27FC236}">
                <a16:creationId xmlns:a16="http://schemas.microsoft.com/office/drawing/2014/main" id="{75AB36B8-157D-8E27-1435-9FF7241D0D30}"/>
              </a:ext>
            </a:extLst>
          </p:cNvPr>
          <p:cNvGraphicFramePr>
            <a:graphicFrameLocks noGrp="1"/>
          </p:cNvGraphicFramePr>
          <p:nvPr>
            <p:extLst>
              <p:ext uri="{D42A27DB-BD31-4B8C-83A1-F6EECF244321}">
                <p14:modId xmlns:p14="http://schemas.microsoft.com/office/powerpoint/2010/main" val="849466987"/>
              </p:ext>
            </p:extLst>
          </p:nvPr>
        </p:nvGraphicFramePr>
        <p:xfrm>
          <a:off x="457200" y="1741893"/>
          <a:ext cx="11366500" cy="4675664"/>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val="646970258"/>
                    </a:ext>
                  </a:extLst>
                </a:gridCol>
                <a:gridCol w="8686800">
                  <a:extLst>
                    <a:ext uri="{9D8B030D-6E8A-4147-A177-3AD203B41FA5}">
                      <a16:colId xmlns:a16="http://schemas.microsoft.com/office/drawing/2014/main" val="681144963"/>
                    </a:ext>
                  </a:extLst>
                </a:gridCol>
                <a:gridCol w="1752600">
                  <a:extLst>
                    <a:ext uri="{9D8B030D-6E8A-4147-A177-3AD203B41FA5}">
                      <a16:colId xmlns:a16="http://schemas.microsoft.com/office/drawing/2014/main" val="1989320815"/>
                    </a:ext>
                  </a:extLst>
                </a:gridCol>
              </a:tblGrid>
              <a:tr h="528836">
                <a:tc>
                  <a:txBody>
                    <a:bodyPr/>
                    <a:lstStyle/>
                    <a:p>
                      <a:r>
                        <a:rPr lang="en-IN" dirty="0"/>
                        <a:t>No</a:t>
                      </a:r>
                    </a:p>
                  </a:txBody>
                  <a:tcPr/>
                </a:tc>
                <a:tc>
                  <a:txBody>
                    <a:bodyPr/>
                    <a:lstStyle/>
                    <a:p>
                      <a:r>
                        <a:rPr lang="en-IN" dirty="0"/>
                        <a:t>Description </a:t>
                      </a:r>
                    </a:p>
                  </a:txBody>
                  <a:tcPr/>
                </a:tc>
                <a:tc>
                  <a:txBody>
                    <a:bodyPr/>
                    <a:lstStyle/>
                    <a:p>
                      <a:r>
                        <a:rPr lang="en-IN" dirty="0"/>
                        <a:t>Done or </a:t>
                      </a:r>
                    </a:p>
                    <a:p>
                      <a:r>
                        <a:rPr lang="en-IN" dirty="0"/>
                        <a:t>To be done </a:t>
                      </a:r>
                    </a:p>
                  </a:txBody>
                  <a:tcPr/>
                </a:tc>
                <a:extLst>
                  <a:ext uri="{0D108BD9-81ED-4DB2-BD59-A6C34878D82A}">
                    <a16:rowId xmlns:a16="http://schemas.microsoft.com/office/drawing/2014/main" val="9967373"/>
                  </a:ext>
                </a:extLst>
              </a:tr>
              <a:tr h="528836">
                <a:tc>
                  <a:txBody>
                    <a:bodyPr/>
                    <a:lstStyle/>
                    <a:p>
                      <a:r>
                        <a:rPr lang="en-IN" dirty="0"/>
                        <a:t>1</a:t>
                      </a:r>
                    </a:p>
                  </a:txBody>
                  <a:tcPr/>
                </a:tc>
                <a:tc>
                  <a:txBody>
                    <a:bodyPr/>
                    <a:lstStyle/>
                    <a:p>
                      <a:r>
                        <a:rPr lang="en-US" dirty="0"/>
                        <a:t>Generated a graph from open street map traffic scenario data using Sumo simulation</a:t>
                      </a:r>
                      <a:endParaRPr lang="en-IN" dirty="0"/>
                    </a:p>
                  </a:txBody>
                  <a:tcPr/>
                </a:tc>
                <a:tc>
                  <a:txBody>
                    <a:bodyPr/>
                    <a:lstStyle/>
                    <a:p>
                      <a:r>
                        <a:rPr lang="en-IN" dirty="0"/>
                        <a:t>Done</a:t>
                      </a:r>
                    </a:p>
                  </a:txBody>
                  <a:tcPr/>
                </a:tc>
                <a:extLst>
                  <a:ext uri="{0D108BD9-81ED-4DB2-BD59-A6C34878D82A}">
                    <a16:rowId xmlns:a16="http://schemas.microsoft.com/office/drawing/2014/main" val="2712375174"/>
                  </a:ext>
                </a:extLst>
              </a:tr>
              <a:tr h="528836">
                <a:tc>
                  <a:txBody>
                    <a:bodyPr/>
                    <a:lstStyle/>
                    <a:p>
                      <a:r>
                        <a:rPr lang="en-IN" dirty="0"/>
                        <a:t>2</a:t>
                      </a:r>
                    </a:p>
                  </a:txBody>
                  <a:tcPr/>
                </a:tc>
                <a:tc>
                  <a:txBody>
                    <a:bodyPr/>
                    <a:lstStyle/>
                    <a:p>
                      <a:r>
                        <a:rPr lang="en-US" dirty="0"/>
                        <a:t>Implemented certain actions based on the generated graph data to improve simulation metrics, such as Waiting Time</a:t>
                      </a:r>
                      <a:endParaRPr lang="en-IN" dirty="0"/>
                    </a:p>
                  </a:txBody>
                  <a:tcPr/>
                </a:tc>
                <a:tc>
                  <a:txBody>
                    <a:bodyPr/>
                    <a:lstStyle/>
                    <a:p>
                      <a:r>
                        <a:rPr lang="en-IN" dirty="0"/>
                        <a:t>Done</a:t>
                      </a:r>
                    </a:p>
                  </a:txBody>
                  <a:tcPr/>
                </a:tc>
                <a:extLst>
                  <a:ext uri="{0D108BD9-81ED-4DB2-BD59-A6C34878D82A}">
                    <a16:rowId xmlns:a16="http://schemas.microsoft.com/office/drawing/2014/main" val="1920047253"/>
                  </a:ext>
                </a:extLst>
              </a:tr>
              <a:tr h="528836">
                <a:tc>
                  <a:txBody>
                    <a:bodyPr/>
                    <a:lstStyle/>
                    <a:p>
                      <a:r>
                        <a:rPr lang="en-IN" dirty="0"/>
                        <a:t>3</a:t>
                      </a:r>
                    </a:p>
                  </a:txBody>
                  <a:tcPr/>
                </a:tc>
                <a:tc>
                  <a:txBody>
                    <a:bodyPr/>
                    <a:lstStyle/>
                    <a:p>
                      <a:r>
                        <a:rPr lang="en-US" dirty="0"/>
                        <a:t>Applied multiple link prediction algorithms, including common neighbors, Jaccard coefficient, Adamic/Adar </a:t>
                      </a:r>
                      <a:r>
                        <a:rPr lang="en-US" dirty="0" err="1"/>
                        <a:t>index,and</a:t>
                      </a:r>
                      <a:r>
                        <a:rPr lang="en-US" dirty="0"/>
                        <a:t> Preferential Attachment, to the generated graph</a:t>
                      </a:r>
                      <a:endParaRPr lang="en-IN" dirty="0"/>
                    </a:p>
                  </a:txBody>
                  <a:tcPr/>
                </a:tc>
                <a:tc>
                  <a:txBody>
                    <a:bodyPr/>
                    <a:lstStyle/>
                    <a:p>
                      <a:r>
                        <a:rPr lang="en-IN" dirty="0"/>
                        <a:t>Done</a:t>
                      </a:r>
                    </a:p>
                  </a:txBody>
                  <a:tcPr/>
                </a:tc>
                <a:extLst>
                  <a:ext uri="{0D108BD9-81ED-4DB2-BD59-A6C34878D82A}">
                    <a16:rowId xmlns:a16="http://schemas.microsoft.com/office/drawing/2014/main" val="2962808903"/>
                  </a:ext>
                </a:extLst>
              </a:tr>
              <a:tr h="528836">
                <a:tc>
                  <a:txBody>
                    <a:bodyPr/>
                    <a:lstStyle/>
                    <a:p>
                      <a:r>
                        <a:rPr lang="en-IN" dirty="0"/>
                        <a:t>4</a:t>
                      </a:r>
                    </a:p>
                  </a:txBody>
                  <a:tcPr/>
                </a:tc>
                <a:tc>
                  <a:txBody>
                    <a:bodyPr/>
                    <a:lstStyle/>
                    <a:p>
                      <a:r>
                        <a:rPr lang="en-US" dirty="0"/>
                        <a:t>Compared the performance of these link prediction algorithms in predicting network connectivity</a:t>
                      </a:r>
                      <a:endParaRPr lang="en-IN" dirty="0"/>
                    </a:p>
                  </a:txBody>
                  <a:tcPr/>
                </a:tc>
                <a:tc>
                  <a:txBody>
                    <a:bodyPr/>
                    <a:lstStyle/>
                    <a:p>
                      <a:r>
                        <a:rPr lang="en-IN" dirty="0"/>
                        <a:t>Done</a:t>
                      </a:r>
                    </a:p>
                  </a:txBody>
                  <a:tcPr/>
                </a:tc>
                <a:extLst>
                  <a:ext uri="{0D108BD9-81ED-4DB2-BD59-A6C34878D82A}">
                    <a16:rowId xmlns:a16="http://schemas.microsoft.com/office/drawing/2014/main" val="2624543864"/>
                  </a:ext>
                </a:extLst>
              </a:tr>
              <a:tr h="528836">
                <a:tc>
                  <a:txBody>
                    <a:bodyPr/>
                    <a:lstStyle/>
                    <a:p>
                      <a:r>
                        <a:rPr lang="en-IN" dirty="0"/>
                        <a:t>5</a:t>
                      </a:r>
                    </a:p>
                  </a:txBody>
                  <a:tcPr/>
                </a:tc>
                <a:tc>
                  <a:txBody>
                    <a:bodyPr/>
                    <a:lstStyle/>
                    <a:p>
                      <a:r>
                        <a:rPr lang="en-IN" dirty="0"/>
                        <a:t>Further explore </a:t>
                      </a:r>
                      <a:r>
                        <a:rPr lang="en-US" dirty="0"/>
                        <a:t>optimizing each algorithm for traffic network design and optimization.</a:t>
                      </a:r>
                      <a:endParaRPr lang="en-IN" dirty="0"/>
                    </a:p>
                  </a:txBody>
                  <a:tcPr/>
                </a:tc>
                <a:tc>
                  <a:txBody>
                    <a:bodyPr/>
                    <a:lstStyle/>
                    <a:p>
                      <a:r>
                        <a:rPr lang="en-IN" dirty="0"/>
                        <a:t> To be done</a:t>
                      </a:r>
                    </a:p>
                  </a:txBody>
                  <a:tcPr/>
                </a:tc>
                <a:extLst>
                  <a:ext uri="{0D108BD9-81ED-4DB2-BD59-A6C34878D82A}">
                    <a16:rowId xmlns:a16="http://schemas.microsoft.com/office/drawing/2014/main" val="3523228158"/>
                  </a:ext>
                </a:extLst>
              </a:tr>
              <a:tr h="528836">
                <a:tc>
                  <a:txBody>
                    <a:bodyPr/>
                    <a:lstStyle/>
                    <a:p>
                      <a:r>
                        <a:rPr lang="en-IN" dirty="0"/>
                        <a:t>6</a:t>
                      </a:r>
                    </a:p>
                  </a:txBody>
                  <a:tcPr/>
                </a:tc>
                <a:tc>
                  <a:txBody>
                    <a:bodyPr/>
                    <a:lstStyle/>
                    <a:p>
                      <a:r>
                        <a:rPr lang="en-IN" dirty="0"/>
                        <a:t>Generate Better Action Space using Reinforcement </a:t>
                      </a:r>
                      <a:r>
                        <a:rPr lang="en-IN" dirty="0" err="1"/>
                        <a:t>Learing</a:t>
                      </a:r>
                      <a:r>
                        <a:rPr lang="en-IN" dirty="0"/>
                        <a:t> Algorithm </a:t>
                      </a:r>
                    </a:p>
                  </a:txBody>
                  <a:tcPr/>
                </a:tc>
                <a:tc>
                  <a:txBody>
                    <a:bodyPr/>
                    <a:lstStyle/>
                    <a:p>
                      <a:r>
                        <a:rPr lang="en-IN" dirty="0"/>
                        <a:t>To be done</a:t>
                      </a:r>
                    </a:p>
                  </a:txBody>
                  <a:tcPr/>
                </a:tc>
                <a:extLst>
                  <a:ext uri="{0D108BD9-81ED-4DB2-BD59-A6C34878D82A}">
                    <a16:rowId xmlns:a16="http://schemas.microsoft.com/office/drawing/2014/main" val="946689483"/>
                  </a:ext>
                </a:extLst>
              </a:tr>
              <a:tr h="528836">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677623333"/>
                  </a:ext>
                </a:extLst>
              </a:tr>
            </a:tbl>
          </a:graphicData>
        </a:graphic>
      </p:graphicFrame>
      <p:sp>
        <p:nvSpPr>
          <p:cNvPr id="7" name="Footer Placeholder 2">
            <a:extLst>
              <a:ext uri="{FF2B5EF4-FFF2-40B4-BE49-F238E27FC236}">
                <a16:creationId xmlns:a16="http://schemas.microsoft.com/office/drawing/2014/main" id="{D8FBF899-C6D7-25AD-231A-FE4DBD20005E}"/>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extLst>
      <p:ext uri="{BB962C8B-B14F-4D97-AF65-F5344CB8AC3E}">
        <p14:creationId xmlns:p14="http://schemas.microsoft.com/office/powerpoint/2010/main" val="498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200400" y="918865"/>
            <a:ext cx="7620000" cy="36513"/>
          </a:xfrm>
          <a:prstGeom prst="rect">
            <a:avLst/>
          </a:prstGeom>
          <a:solidFill>
            <a:srgbClr val="33CCCC"/>
          </a:solidFill>
          <a:ln w="9525">
            <a:noFill/>
            <a:miter lim="800000"/>
            <a:headEnd/>
            <a:tailEnd/>
          </a:ln>
        </p:spPr>
        <p:txBody>
          <a:bodyPr wrap="none" anchor="ctr"/>
          <a:lstStyle/>
          <a:p>
            <a:endParaRPr lang="en-US"/>
          </a:p>
        </p:txBody>
      </p:sp>
      <p:sp>
        <p:nvSpPr>
          <p:cNvPr id="3" name="Text Box 34"/>
          <p:cNvSpPr txBox="1">
            <a:spLocks noChangeArrowheads="1"/>
          </p:cNvSpPr>
          <p:nvPr/>
        </p:nvSpPr>
        <p:spPr bwMode="auto">
          <a:xfrm>
            <a:off x="3352800" y="457200"/>
            <a:ext cx="7772400" cy="461665"/>
          </a:xfrm>
          <a:prstGeom prst="rect">
            <a:avLst/>
          </a:prstGeom>
          <a:noFill/>
          <a:ln w="9525">
            <a:noFill/>
            <a:miter lim="800000"/>
            <a:headEnd/>
            <a:tailEnd/>
          </a:ln>
        </p:spPr>
        <p:txBody>
          <a:bodyPr wrap="square">
            <a:spAutoFit/>
          </a:bodyPr>
          <a:lstStyle/>
          <a:p>
            <a:pPr marL="342900" indent="-342900" algn="r" eaLnBrk="0" hangingPunct="0">
              <a:spcBef>
                <a:spcPts val="0"/>
              </a:spcBef>
              <a:spcAft>
                <a:spcPts val="0"/>
              </a:spcAft>
              <a:defRPr/>
            </a:pPr>
            <a:r>
              <a:rPr lang="en-IN" sz="2400" dirty="0">
                <a:solidFill>
                  <a:srgbClr val="FF0000"/>
                </a:solidFill>
                <a:latin typeface="Trebuchet MS"/>
              </a:rPr>
              <a:t>Quantity and quality  of work </a:t>
            </a:r>
            <a:endParaRPr lang="en-US" sz="2400" dirty="0">
              <a:solidFill>
                <a:srgbClr val="FF0000"/>
              </a:solidFill>
              <a:latin typeface="Trebuchet MS"/>
            </a:endParaRPr>
          </a:p>
        </p:txBody>
      </p:sp>
      <p:graphicFrame>
        <p:nvGraphicFramePr>
          <p:cNvPr id="6" name="Content Placeholder 3">
            <a:extLst>
              <a:ext uri="{FF2B5EF4-FFF2-40B4-BE49-F238E27FC236}">
                <a16:creationId xmlns:a16="http://schemas.microsoft.com/office/drawing/2014/main" id="{CDB4BE60-C778-4041-91BB-E3E2A25F597F}"/>
              </a:ext>
            </a:extLst>
          </p:cNvPr>
          <p:cNvGraphicFramePr>
            <a:graphicFrameLocks/>
          </p:cNvGraphicFramePr>
          <p:nvPr>
            <p:extLst>
              <p:ext uri="{D42A27DB-BD31-4B8C-83A1-F6EECF244321}">
                <p14:modId xmlns:p14="http://schemas.microsoft.com/office/powerpoint/2010/main" val="2668729424"/>
              </p:ext>
            </p:extLst>
          </p:nvPr>
        </p:nvGraphicFramePr>
        <p:xfrm>
          <a:off x="632926" y="1034330"/>
          <a:ext cx="10515601" cy="5577840"/>
        </p:xfrm>
        <a:graphic>
          <a:graphicData uri="http://schemas.openxmlformats.org/drawingml/2006/table">
            <a:tbl>
              <a:tblPr firstRow="1" bandRow="1">
                <a:tableStyleId>{5C22544A-7EE6-4342-B048-85BDC9FD1C3A}</a:tableStyleId>
              </a:tblPr>
              <a:tblGrid>
                <a:gridCol w="563238">
                  <a:extLst>
                    <a:ext uri="{9D8B030D-6E8A-4147-A177-3AD203B41FA5}">
                      <a16:colId xmlns:a16="http://schemas.microsoft.com/office/drawing/2014/main" val="20000"/>
                    </a:ext>
                  </a:extLst>
                </a:gridCol>
                <a:gridCol w="3384432">
                  <a:extLst>
                    <a:ext uri="{9D8B030D-6E8A-4147-A177-3AD203B41FA5}">
                      <a16:colId xmlns:a16="http://schemas.microsoft.com/office/drawing/2014/main" val="20001"/>
                    </a:ext>
                  </a:extLst>
                </a:gridCol>
                <a:gridCol w="1507750">
                  <a:extLst>
                    <a:ext uri="{9D8B030D-6E8A-4147-A177-3AD203B41FA5}">
                      <a16:colId xmlns:a16="http://schemas.microsoft.com/office/drawing/2014/main" val="515105950"/>
                    </a:ext>
                  </a:extLst>
                </a:gridCol>
                <a:gridCol w="1507750">
                  <a:extLst>
                    <a:ext uri="{9D8B030D-6E8A-4147-A177-3AD203B41FA5}">
                      <a16:colId xmlns:a16="http://schemas.microsoft.com/office/drawing/2014/main" val="20002"/>
                    </a:ext>
                  </a:extLst>
                </a:gridCol>
                <a:gridCol w="3552431">
                  <a:extLst>
                    <a:ext uri="{9D8B030D-6E8A-4147-A177-3AD203B41FA5}">
                      <a16:colId xmlns:a16="http://schemas.microsoft.com/office/drawing/2014/main" val="20003"/>
                    </a:ext>
                  </a:extLst>
                </a:gridCol>
              </a:tblGrid>
              <a:tr h="842534">
                <a:tc>
                  <a:txBody>
                    <a:bodyPr/>
                    <a:lstStyle/>
                    <a:p>
                      <a:r>
                        <a:rPr lang="en-US" dirty="0"/>
                        <a:t>no </a:t>
                      </a:r>
                      <a:endParaRPr lang="en-IN" dirty="0"/>
                    </a:p>
                  </a:txBody>
                  <a:tcPr/>
                </a:tc>
                <a:tc>
                  <a:txBody>
                    <a:bodyPr/>
                    <a:lstStyle/>
                    <a:p>
                      <a:r>
                        <a:rPr lang="en-US" dirty="0"/>
                        <a:t>Code functionality</a:t>
                      </a:r>
                      <a:endParaRPr lang="en-IN" dirty="0"/>
                    </a:p>
                  </a:txBody>
                  <a:tcPr/>
                </a:tc>
                <a:tc>
                  <a:txBody>
                    <a:bodyPr/>
                    <a:lstStyle/>
                    <a:p>
                      <a:r>
                        <a:rPr lang="en-IN" dirty="0"/>
                        <a:t>% Complete</a:t>
                      </a:r>
                    </a:p>
                  </a:txBody>
                  <a:tcPr/>
                </a:tc>
                <a:tc>
                  <a:txBody>
                    <a:bodyPr/>
                    <a:lstStyle/>
                    <a:p>
                      <a:r>
                        <a:rPr lang="en-US" dirty="0"/>
                        <a:t>Runs without problem  (Y/N)  </a:t>
                      </a:r>
                      <a:endParaRPr lang="en-IN" dirty="0"/>
                    </a:p>
                  </a:txBody>
                  <a:tcPr/>
                </a:tc>
                <a:tc>
                  <a:txBody>
                    <a:bodyPr/>
                    <a:lstStyle/>
                    <a:p>
                      <a:r>
                        <a:rPr lang="en-US" dirty="0"/>
                        <a:t>If there are minor issues, indicate</a:t>
                      </a:r>
                      <a:endParaRPr lang="en-IN" dirty="0"/>
                    </a:p>
                  </a:txBody>
                  <a:tcPr/>
                </a:tc>
                <a:extLst>
                  <a:ext uri="{0D108BD9-81ED-4DB2-BD59-A6C34878D82A}">
                    <a16:rowId xmlns:a16="http://schemas.microsoft.com/office/drawing/2014/main" val="10000"/>
                  </a:ext>
                </a:extLst>
              </a:tr>
              <a:tr h="1095294">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Generate a graph from SUMO simulation and </a:t>
                      </a:r>
                      <a:r>
                        <a:rPr lang="en-US" dirty="0"/>
                        <a:t>Increasing Speed if edges are less to a particular vehicle to reduce waiting time</a:t>
                      </a:r>
                      <a:endParaRPr lang="en-IN" dirty="0"/>
                    </a:p>
                  </a:txBody>
                  <a:tcPr/>
                </a:tc>
                <a:tc>
                  <a:txBody>
                    <a:bodyPr/>
                    <a:lstStyle/>
                    <a:p>
                      <a:r>
                        <a:rPr lang="en-IN" dirty="0"/>
                        <a:t>100</a:t>
                      </a:r>
                    </a:p>
                  </a:txBody>
                  <a:tcPr/>
                </a:tc>
                <a:tc>
                  <a:txBody>
                    <a:bodyPr/>
                    <a:lstStyle/>
                    <a:p>
                      <a:r>
                        <a:rPr lang="en-IN" dirty="0"/>
                        <a:t>Y</a:t>
                      </a:r>
                    </a:p>
                  </a:txBody>
                  <a:tcPr/>
                </a:tc>
                <a:tc>
                  <a:txBody>
                    <a:bodyPr/>
                    <a:lstStyle/>
                    <a:p>
                      <a:endParaRPr lang="en-IN" dirty="0"/>
                    </a:p>
                  </a:txBody>
                  <a:tcPr/>
                </a:tc>
                <a:extLst>
                  <a:ext uri="{0D108BD9-81ED-4DB2-BD59-A6C34878D82A}">
                    <a16:rowId xmlns:a16="http://schemas.microsoft.com/office/drawing/2014/main" val="10001"/>
                  </a:ext>
                </a:extLst>
              </a:tr>
              <a:tr h="589774">
                <a:tc>
                  <a:txBody>
                    <a:bodyPr/>
                    <a:lstStyle/>
                    <a:p>
                      <a:r>
                        <a:rPr lang="en-IN" dirty="0"/>
                        <a:t>2</a:t>
                      </a:r>
                    </a:p>
                  </a:txBody>
                  <a:tcPr/>
                </a:tc>
                <a:tc>
                  <a:txBody>
                    <a:bodyPr/>
                    <a:lstStyle/>
                    <a:p>
                      <a:r>
                        <a:rPr lang="en-IN" dirty="0"/>
                        <a:t>Link prediction algorithms,Node2Vec model</a:t>
                      </a:r>
                    </a:p>
                  </a:txBody>
                  <a:tcPr/>
                </a:tc>
                <a:tc>
                  <a:txBody>
                    <a:bodyPr/>
                    <a:lstStyle/>
                    <a:p>
                      <a:r>
                        <a:rPr lang="en-IN"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a:t>
                      </a:r>
                    </a:p>
                    <a:p>
                      <a:endParaRPr lang="en-IN" dirty="0"/>
                    </a:p>
                  </a:txBody>
                  <a:tcPr/>
                </a:tc>
                <a:tc>
                  <a:txBody>
                    <a:bodyPr/>
                    <a:lstStyle/>
                    <a:p>
                      <a:endParaRPr lang="en-IN"/>
                    </a:p>
                  </a:txBody>
                  <a:tcPr/>
                </a:tc>
                <a:extLst>
                  <a:ext uri="{0D108BD9-81ED-4DB2-BD59-A6C34878D82A}">
                    <a16:rowId xmlns:a16="http://schemas.microsoft.com/office/drawing/2014/main" val="10002"/>
                  </a:ext>
                </a:extLst>
              </a:tr>
              <a:tr h="337013">
                <a:tc>
                  <a:txBody>
                    <a:bodyPr/>
                    <a:lstStyle/>
                    <a:p>
                      <a:r>
                        <a:rPr lang="en-IN" dirty="0"/>
                        <a:t>3</a:t>
                      </a:r>
                    </a:p>
                  </a:txBody>
                  <a:tcPr/>
                </a:tc>
                <a:tc>
                  <a:txBody>
                    <a:bodyPr/>
                    <a:lstStyle/>
                    <a:p>
                      <a:r>
                        <a:rPr lang="en-IN" dirty="0"/>
                        <a:t>Common </a:t>
                      </a:r>
                      <a:r>
                        <a:rPr lang="en-IN" dirty="0" err="1"/>
                        <a:t>neighbors</a:t>
                      </a:r>
                      <a:r>
                        <a:rPr lang="en-IN" dirty="0"/>
                        <a:t> Approach</a:t>
                      </a:r>
                    </a:p>
                  </a:txBody>
                  <a:tcPr/>
                </a:tc>
                <a:tc>
                  <a:txBody>
                    <a:bodyPr/>
                    <a:lstStyle/>
                    <a:p>
                      <a:r>
                        <a:rPr lang="en-IN"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a:t>
                      </a:r>
                    </a:p>
                  </a:txBody>
                  <a:tcPr/>
                </a:tc>
                <a:tc>
                  <a:txBody>
                    <a:bodyPr/>
                    <a:lstStyle/>
                    <a:p>
                      <a:endParaRPr lang="en-IN"/>
                    </a:p>
                  </a:txBody>
                  <a:tcPr/>
                </a:tc>
                <a:extLst>
                  <a:ext uri="{0D108BD9-81ED-4DB2-BD59-A6C34878D82A}">
                    <a16:rowId xmlns:a16="http://schemas.microsoft.com/office/drawing/2014/main" val="10003"/>
                  </a:ext>
                </a:extLst>
              </a:tr>
              <a:tr h="337013">
                <a:tc>
                  <a:txBody>
                    <a:bodyPr/>
                    <a:lstStyle/>
                    <a:p>
                      <a:r>
                        <a:rPr lang="en-IN" dirty="0"/>
                        <a:t>4</a:t>
                      </a:r>
                    </a:p>
                  </a:txBody>
                  <a:tcPr/>
                </a:tc>
                <a:tc>
                  <a:txBody>
                    <a:bodyPr/>
                    <a:lstStyle/>
                    <a:p>
                      <a:r>
                        <a:rPr lang="en-IN" dirty="0"/>
                        <a:t>Jaccard coefficient</a:t>
                      </a:r>
                    </a:p>
                  </a:txBody>
                  <a:tcPr/>
                </a:tc>
                <a:tc>
                  <a:txBody>
                    <a:bodyPr/>
                    <a:lstStyle/>
                    <a:p>
                      <a:r>
                        <a:rPr lang="en-IN"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a:t>
                      </a:r>
                    </a:p>
                  </a:txBody>
                  <a:tcPr/>
                </a:tc>
                <a:tc>
                  <a:txBody>
                    <a:bodyPr/>
                    <a:lstStyle/>
                    <a:p>
                      <a:endParaRPr lang="en-IN"/>
                    </a:p>
                  </a:txBody>
                  <a:tcPr/>
                </a:tc>
                <a:extLst>
                  <a:ext uri="{0D108BD9-81ED-4DB2-BD59-A6C34878D82A}">
                    <a16:rowId xmlns:a16="http://schemas.microsoft.com/office/drawing/2014/main" val="10004"/>
                  </a:ext>
                </a:extLst>
              </a:tr>
              <a:tr h="337013">
                <a:tc>
                  <a:txBody>
                    <a:bodyPr/>
                    <a:lstStyle/>
                    <a:p>
                      <a:r>
                        <a:rPr lang="en-IN" dirty="0"/>
                        <a:t>5</a:t>
                      </a:r>
                    </a:p>
                  </a:txBody>
                  <a:tcPr/>
                </a:tc>
                <a:tc>
                  <a:txBody>
                    <a:bodyPr/>
                    <a:lstStyle/>
                    <a:p>
                      <a:r>
                        <a:rPr lang="en-IN" dirty="0"/>
                        <a:t>Adamic-Adar similarity Approach</a:t>
                      </a:r>
                    </a:p>
                  </a:txBody>
                  <a:tcPr/>
                </a:tc>
                <a:tc>
                  <a:txBody>
                    <a:bodyPr/>
                    <a:lstStyle/>
                    <a:p>
                      <a:r>
                        <a:rPr lang="en-IN" dirty="0"/>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a:t>
                      </a:r>
                    </a:p>
                  </a:txBody>
                  <a:tcPr/>
                </a:tc>
                <a:tc>
                  <a:txBody>
                    <a:bodyPr/>
                    <a:lstStyle/>
                    <a:p>
                      <a:endParaRPr lang="en-IN"/>
                    </a:p>
                  </a:txBody>
                  <a:tcPr/>
                </a:tc>
                <a:extLst>
                  <a:ext uri="{0D108BD9-81ED-4DB2-BD59-A6C34878D82A}">
                    <a16:rowId xmlns:a16="http://schemas.microsoft.com/office/drawing/2014/main" val="10005"/>
                  </a:ext>
                </a:extLst>
              </a:tr>
              <a:tr h="337013">
                <a:tc>
                  <a:txBody>
                    <a:bodyPr/>
                    <a:lstStyle/>
                    <a:p>
                      <a:r>
                        <a:rPr lang="en-IN" dirty="0"/>
                        <a:t>6</a:t>
                      </a:r>
                    </a:p>
                  </a:txBody>
                  <a:tcPr/>
                </a:tc>
                <a:tc>
                  <a:txBody>
                    <a:bodyPr/>
                    <a:lstStyle/>
                    <a:p>
                      <a:r>
                        <a:rPr lang="en-IN" dirty="0"/>
                        <a:t>Preferential attachment measure</a:t>
                      </a:r>
                    </a:p>
                  </a:txBody>
                  <a:tcPr/>
                </a:tc>
                <a:tc>
                  <a:txBody>
                    <a:bodyPr/>
                    <a:lstStyle/>
                    <a:p>
                      <a:r>
                        <a:rPr lang="en-IN" dirty="0"/>
                        <a:t>100</a:t>
                      </a:r>
                    </a:p>
                  </a:txBody>
                  <a:tcPr/>
                </a:tc>
                <a:tc>
                  <a:txBody>
                    <a:bodyPr/>
                    <a:lstStyle/>
                    <a:p>
                      <a:r>
                        <a:rPr lang="en-IN" dirty="0"/>
                        <a:t>Y</a:t>
                      </a:r>
                    </a:p>
                  </a:txBody>
                  <a:tcPr/>
                </a:tc>
                <a:tc>
                  <a:txBody>
                    <a:bodyPr/>
                    <a:lstStyle/>
                    <a:p>
                      <a:endParaRPr lang="en-IN"/>
                    </a:p>
                  </a:txBody>
                  <a:tcPr/>
                </a:tc>
                <a:extLst>
                  <a:ext uri="{0D108BD9-81ED-4DB2-BD59-A6C34878D82A}">
                    <a16:rowId xmlns:a16="http://schemas.microsoft.com/office/drawing/2014/main" val="10006"/>
                  </a:ext>
                </a:extLst>
              </a:tr>
              <a:tr h="589774">
                <a:tc>
                  <a:txBody>
                    <a:bodyPr/>
                    <a:lstStyle/>
                    <a:p>
                      <a:r>
                        <a:rPr lang="en-IN" dirty="0"/>
                        <a:t>7</a:t>
                      </a:r>
                    </a:p>
                  </a:txBody>
                  <a:tcPr/>
                </a:tc>
                <a:tc>
                  <a:txBody>
                    <a:bodyPr/>
                    <a:lstStyle/>
                    <a:p>
                      <a:r>
                        <a:rPr lang="en-US" dirty="0"/>
                        <a:t>Comparing SUMO statistics, using all the above models</a:t>
                      </a:r>
                      <a:endParaRPr lang="en-IN" dirty="0"/>
                    </a:p>
                  </a:txBody>
                  <a:tcPr/>
                </a:tc>
                <a:tc>
                  <a:txBody>
                    <a:bodyPr/>
                    <a:lstStyle/>
                    <a:p>
                      <a:r>
                        <a:rPr lang="en-IN" dirty="0"/>
                        <a:t>100</a:t>
                      </a:r>
                    </a:p>
                  </a:txBody>
                  <a:tcPr/>
                </a:tc>
                <a:tc>
                  <a:txBody>
                    <a:bodyPr/>
                    <a:lstStyle/>
                    <a:p>
                      <a:r>
                        <a:rPr lang="en-IN" dirty="0"/>
                        <a:t>Y</a:t>
                      </a:r>
                    </a:p>
                  </a:txBody>
                  <a:tcPr/>
                </a:tc>
                <a:tc>
                  <a:txBody>
                    <a:bodyPr/>
                    <a:lstStyle/>
                    <a:p>
                      <a:endParaRPr lang="en-IN"/>
                    </a:p>
                  </a:txBody>
                  <a:tcPr/>
                </a:tc>
                <a:extLst>
                  <a:ext uri="{0D108BD9-81ED-4DB2-BD59-A6C34878D82A}">
                    <a16:rowId xmlns:a16="http://schemas.microsoft.com/office/drawing/2014/main" val="10007"/>
                  </a:ext>
                </a:extLst>
              </a:tr>
              <a:tr h="337013">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8"/>
                  </a:ext>
                </a:extLst>
              </a:tr>
              <a:tr h="337013">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9"/>
                  </a:ext>
                </a:extLst>
              </a:tr>
            </a:tbl>
          </a:graphicData>
        </a:graphic>
      </p:graphicFrame>
      <p:sp>
        <p:nvSpPr>
          <p:cNvPr id="7" name="Slide Number Placeholder 6">
            <a:extLst>
              <a:ext uri="{FF2B5EF4-FFF2-40B4-BE49-F238E27FC236}">
                <a16:creationId xmlns:a16="http://schemas.microsoft.com/office/drawing/2014/main" id="{9FD84D56-64A6-4DD8-9745-86FE2D07D769}"/>
              </a:ext>
            </a:extLst>
          </p:cNvPr>
          <p:cNvSpPr>
            <a:spLocks noGrp="1"/>
          </p:cNvSpPr>
          <p:nvPr>
            <p:ph type="sldNum" sz="quarter" idx="12"/>
          </p:nvPr>
        </p:nvSpPr>
        <p:spPr/>
        <p:txBody>
          <a:bodyPr/>
          <a:lstStyle/>
          <a:p>
            <a:fld id="{102F0E29-F314-934F-92DB-8EEB8DA68833}" type="slidenum">
              <a:rPr lang="en-US" smtClean="0"/>
              <a:pPr/>
              <a:t>15</a:t>
            </a:fld>
            <a:endParaRPr lang="en-US"/>
          </a:p>
        </p:txBody>
      </p:sp>
      <p:sp>
        <p:nvSpPr>
          <p:cNvPr id="5" name="Footer Placeholder 2">
            <a:extLst>
              <a:ext uri="{FF2B5EF4-FFF2-40B4-BE49-F238E27FC236}">
                <a16:creationId xmlns:a16="http://schemas.microsoft.com/office/drawing/2014/main" id="{16C7CAD4-8FA9-024B-131B-6A2940CE5363}"/>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3" name="Text Box 34"/>
          <p:cNvSpPr txBox="1">
            <a:spLocks noChangeArrowheads="1"/>
          </p:cNvSpPr>
          <p:nvPr/>
        </p:nvSpPr>
        <p:spPr bwMode="auto">
          <a:xfrm>
            <a:off x="2895600" y="1143002"/>
            <a:ext cx="77724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Top few learning  </a:t>
            </a:r>
          </a:p>
        </p:txBody>
      </p:sp>
      <p:graphicFrame>
        <p:nvGraphicFramePr>
          <p:cNvPr id="6" name="Content Placeholder 7">
            <a:extLst>
              <a:ext uri="{FF2B5EF4-FFF2-40B4-BE49-F238E27FC236}">
                <a16:creationId xmlns:a16="http://schemas.microsoft.com/office/drawing/2014/main" id="{20F9E930-0E2A-4263-85E2-4EE355E613DE}"/>
              </a:ext>
            </a:extLst>
          </p:cNvPr>
          <p:cNvGraphicFramePr>
            <a:graphicFrameLocks/>
          </p:cNvGraphicFramePr>
          <p:nvPr>
            <p:extLst>
              <p:ext uri="{D42A27DB-BD31-4B8C-83A1-F6EECF244321}">
                <p14:modId xmlns:p14="http://schemas.microsoft.com/office/powerpoint/2010/main" val="4072177699"/>
              </p:ext>
            </p:extLst>
          </p:nvPr>
        </p:nvGraphicFramePr>
        <p:xfrm>
          <a:off x="304800" y="1640840"/>
          <a:ext cx="11390051" cy="4119880"/>
        </p:xfrm>
        <a:graphic>
          <a:graphicData uri="http://schemas.openxmlformats.org/drawingml/2006/table">
            <a:tbl>
              <a:tblPr firstRow="1" bandRow="1">
                <a:tableStyleId>{5C22544A-7EE6-4342-B048-85BDC9FD1C3A}</a:tableStyleId>
              </a:tblPr>
              <a:tblGrid>
                <a:gridCol w="974332">
                  <a:extLst>
                    <a:ext uri="{9D8B030D-6E8A-4147-A177-3AD203B41FA5}">
                      <a16:colId xmlns:a16="http://schemas.microsoft.com/office/drawing/2014/main" val="4260327331"/>
                    </a:ext>
                  </a:extLst>
                </a:gridCol>
                <a:gridCol w="10415719">
                  <a:extLst>
                    <a:ext uri="{9D8B030D-6E8A-4147-A177-3AD203B41FA5}">
                      <a16:colId xmlns:a16="http://schemas.microsoft.com/office/drawing/2014/main" val="1760316715"/>
                    </a:ext>
                  </a:extLst>
                </a:gridCol>
              </a:tblGrid>
              <a:tr h="370840">
                <a:tc>
                  <a:txBody>
                    <a:bodyPr/>
                    <a:lstStyle/>
                    <a:p>
                      <a:r>
                        <a:rPr lang="en-IN" dirty="0"/>
                        <a:t>Serial </a:t>
                      </a:r>
                    </a:p>
                    <a:p>
                      <a:r>
                        <a:rPr lang="en-IN" dirty="0"/>
                        <a:t>No </a:t>
                      </a:r>
                    </a:p>
                  </a:txBody>
                  <a:tcPr/>
                </a:tc>
                <a:tc>
                  <a:txBody>
                    <a:bodyPr/>
                    <a:lstStyle/>
                    <a:p>
                      <a:r>
                        <a:rPr lang="en-IN" dirty="0"/>
                        <a:t>Top learning in this project </a:t>
                      </a:r>
                    </a:p>
                  </a:txBody>
                  <a:tcPr/>
                </a:tc>
                <a:extLst>
                  <a:ext uri="{0D108BD9-81ED-4DB2-BD59-A6C34878D82A}">
                    <a16:rowId xmlns:a16="http://schemas.microsoft.com/office/drawing/2014/main" val="1324208547"/>
                  </a:ext>
                </a:extLst>
              </a:tr>
              <a:tr h="370840">
                <a:tc>
                  <a:txBody>
                    <a:bodyPr/>
                    <a:lstStyle/>
                    <a:p>
                      <a:r>
                        <a:rPr lang="en-IN" dirty="0"/>
                        <a:t>1</a:t>
                      </a:r>
                    </a:p>
                  </a:txBody>
                  <a:tcPr/>
                </a:tc>
                <a:tc>
                  <a:txBody>
                    <a:bodyPr/>
                    <a:lstStyle/>
                    <a:p>
                      <a:endParaRPr lang="en-IN" dirty="0"/>
                    </a:p>
                    <a:p>
                      <a:r>
                        <a:rPr lang="en-US" dirty="0"/>
                        <a:t> Sumo simulation can be used to generate a graph from open street map traffic scenario data and compute simulation metrics like waiting time and duration. </a:t>
                      </a:r>
                      <a:endParaRPr lang="en-IN" dirty="0"/>
                    </a:p>
                  </a:txBody>
                  <a:tcPr/>
                </a:tc>
                <a:extLst>
                  <a:ext uri="{0D108BD9-81ED-4DB2-BD59-A6C34878D82A}">
                    <a16:rowId xmlns:a16="http://schemas.microsoft.com/office/drawing/2014/main" val="1476782503"/>
                  </a:ext>
                </a:extLst>
              </a:tr>
              <a:tr h="370840">
                <a:tc>
                  <a:txBody>
                    <a:bodyPr/>
                    <a:lstStyle/>
                    <a:p>
                      <a:r>
                        <a:rPr lang="en-IN" dirty="0"/>
                        <a:t>2</a:t>
                      </a:r>
                    </a:p>
                  </a:txBody>
                  <a:tcPr/>
                </a:tc>
                <a:tc>
                  <a:txBody>
                    <a:bodyPr/>
                    <a:lstStyle/>
                    <a:p>
                      <a:r>
                        <a:rPr lang="en-US" dirty="0"/>
                        <a:t>Implementation of certain actions based on the generated graph data can improve simulation metrics, such as Waiting Time</a:t>
                      </a:r>
                      <a:endParaRPr lang="en-IN" dirty="0"/>
                    </a:p>
                  </a:txBody>
                  <a:tcPr/>
                </a:tc>
                <a:extLst>
                  <a:ext uri="{0D108BD9-81ED-4DB2-BD59-A6C34878D82A}">
                    <a16:rowId xmlns:a16="http://schemas.microsoft.com/office/drawing/2014/main" val="1175998487"/>
                  </a:ext>
                </a:extLst>
              </a:tr>
              <a:tr h="370840">
                <a:tc>
                  <a:txBody>
                    <a:bodyPr/>
                    <a:lstStyle/>
                    <a:p>
                      <a:r>
                        <a:rPr lang="en-IN" dirty="0"/>
                        <a:t>3</a:t>
                      </a:r>
                    </a:p>
                  </a:txBody>
                  <a:tcPr/>
                </a:tc>
                <a:tc>
                  <a:txBody>
                    <a:bodyPr/>
                    <a:lstStyle/>
                    <a:p>
                      <a:r>
                        <a:rPr lang="en-US" dirty="0"/>
                        <a:t>Multiple link prediction algorithms, including common neighbors, Jaccard coefficient, Adamic/Adar </a:t>
                      </a:r>
                      <a:r>
                        <a:rPr lang="en-US" dirty="0" err="1"/>
                        <a:t>index,and</a:t>
                      </a:r>
                      <a:r>
                        <a:rPr lang="en-US" dirty="0"/>
                        <a:t> Preferential Attachment, can be applied to the generated graph to predict network connectivity in case of link failures.</a:t>
                      </a:r>
                      <a:endParaRPr lang="en-IN" dirty="0"/>
                    </a:p>
                  </a:txBody>
                  <a:tcPr/>
                </a:tc>
                <a:extLst>
                  <a:ext uri="{0D108BD9-81ED-4DB2-BD59-A6C34878D82A}">
                    <a16:rowId xmlns:a16="http://schemas.microsoft.com/office/drawing/2014/main" val="458392455"/>
                  </a:ext>
                </a:extLst>
              </a:tr>
              <a:tr h="370840">
                <a:tc>
                  <a:txBody>
                    <a:bodyPr/>
                    <a:lstStyle/>
                    <a:p>
                      <a:r>
                        <a:rPr lang="en-IN" dirty="0"/>
                        <a:t>4</a:t>
                      </a:r>
                    </a:p>
                  </a:txBody>
                  <a:tcPr/>
                </a:tc>
                <a:tc>
                  <a:txBody>
                    <a:bodyPr/>
                    <a:lstStyle/>
                    <a:p>
                      <a:r>
                        <a:rPr lang="en-US" dirty="0"/>
                        <a:t>The performance of these algorithms were  compared to identify the most effective ones for predicting network connectivity in traffic networks.</a:t>
                      </a:r>
                      <a:endParaRPr lang="en-IN" dirty="0"/>
                    </a:p>
                  </a:txBody>
                  <a:tcPr/>
                </a:tc>
                <a:extLst>
                  <a:ext uri="{0D108BD9-81ED-4DB2-BD59-A6C34878D82A}">
                    <a16:rowId xmlns:a16="http://schemas.microsoft.com/office/drawing/2014/main" val="73049752"/>
                  </a:ext>
                </a:extLst>
              </a:tr>
              <a:tr h="37084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50797087"/>
                  </a:ext>
                </a:extLst>
              </a:tr>
            </a:tbl>
          </a:graphicData>
        </a:graphic>
      </p:graphicFrame>
      <p:sp>
        <p:nvSpPr>
          <p:cNvPr id="8" name="Slide Number Placeholder 7">
            <a:extLst>
              <a:ext uri="{FF2B5EF4-FFF2-40B4-BE49-F238E27FC236}">
                <a16:creationId xmlns:a16="http://schemas.microsoft.com/office/drawing/2014/main" id="{9477EB1B-CA3D-4220-B633-8572A474E595}"/>
              </a:ext>
            </a:extLst>
          </p:cNvPr>
          <p:cNvSpPr>
            <a:spLocks noGrp="1"/>
          </p:cNvSpPr>
          <p:nvPr>
            <p:ph type="sldNum" sz="quarter" idx="12"/>
          </p:nvPr>
        </p:nvSpPr>
        <p:spPr/>
        <p:txBody>
          <a:bodyPr/>
          <a:lstStyle/>
          <a:p>
            <a:fld id="{102F0E29-F314-934F-92DB-8EEB8DA68833}" type="slidenum">
              <a:rPr lang="en-US" smtClean="0"/>
              <a:pPr/>
              <a:t>16</a:t>
            </a:fld>
            <a:endParaRPr lang="en-US"/>
          </a:p>
        </p:txBody>
      </p:sp>
      <p:sp>
        <p:nvSpPr>
          <p:cNvPr id="5" name="Footer Placeholder 2">
            <a:extLst>
              <a:ext uri="{FF2B5EF4-FFF2-40B4-BE49-F238E27FC236}">
                <a16:creationId xmlns:a16="http://schemas.microsoft.com/office/drawing/2014/main" id="{C378831A-353E-7382-2242-68F90A64886D}"/>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3" name="Text Box 34"/>
          <p:cNvSpPr txBox="1">
            <a:spLocks noChangeArrowheads="1"/>
          </p:cNvSpPr>
          <p:nvPr/>
        </p:nvSpPr>
        <p:spPr bwMode="auto">
          <a:xfrm>
            <a:off x="2895600" y="1143002"/>
            <a:ext cx="77724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Top unresolved challenges</a:t>
            </a:r>
          </a:p>
        </p:txBody>
      </p:sp>
      <p:graphicFrame>
        <p:nvGraphicFramePr>
          <p:cNvPr id="7" name="Content Placeholder 7">
            <a:extLst>
              <a:ext uri="{FF2B5EF4-FFF2-40B4-BE49-F238E27FC236}">
                <a16:creationId xmlns:a16="http://schemas.microsoft.com/office/drawing/2014/main" id="{7C73945B-30B0-464A-8A5A-1F6D34D99AF8}"/>
              </a:ext>
            </a:extLst>
          </p:cNvPr>
          <p:cNvGraphicFramePr>
            <a:graphicFrameLocks/>
          </p:cNvGraphicFramePr>
          <p:nvPr>
            <p:extLst>
              <p:ext uri="{D42A27DB-BD31-4B8C-83A1-F6EECF244321}">
                <p14:modId xmlns:p14="http://schemas.microsoft.com/office/powerpoint/2010/main" val="2315052765"/>
              </p:ext>
            </p:extLst>
          </p:nvPr>
        </p:nvGraphicFramePr>
        <p:xfrm>
          <a:off x="454241" y="2042820"/>
          <a:ext cx="11283518" cy="3850640"/>
        </p:xfrm>
        <a:graphic>
          <a:graphicData uri="http://schemas.openxmlformats.org/drawingml/2006/table">
            <a:tbl>
              <a:tblPr firstRow="1" bandRow="1">
                <a:tableStyleId>{5C22544A-7EE6-4342-B048-85BDC9FD1C3A}</a:tableStyleId>
              </a:tblPr>
              <a:tblGrid>
                <a:gridCol w="851861">
                  <a:extLst>
                    <a:ext uri="{9D8B030D-6E8A-4147-A177-3AD203B41FA5}">
                      <a16:colId xmlns:a16="http://schemas.microsoft.com/office/drawing/2014/main" val="3233323179"/>
                    </a:ext>
                  </a:extLst>
                </a:gridCol>
                <a:gridCol w="7327151">
                  <a:extLst>
                    <a:ext uri="{9D8B030D-6E8A-4147-A177-3AD203B41FA5}">
                      <a16:colId xmlns:a16="http://schemas.microsoft.com/office/drawing/2014/main" val="2301407606"/>
                    </a:ext>
                  </a:extLst>
                </a:gridCol>
                <a:gridCol w="3104506">
                  <a:extLst>
                    <a:ext uri="{9D8B030D-6E8A-4147-A177-3AD203B41FA5}">
                      <a16:colId xmlns:a16="http://schemas.microsoft.com/office/drawing/2014/main" val="3020920332"/>
                    </a:ext>
                  </a:extLst>
                </a:gridCol>
              </a:tblGrid>
              <a:tr h="370840">
                <a:tc>
                  <a:txBody>
                    <a:bodyPr/>
                    <a:lstStyle/>
                    <a:p>
                      <a:r>
                        <a:rPr lang="en-IN" dirty="0"/>
                        <a:t>Serial No </a:t>
                      </a:r>
                    </a:p>
                  </a:txBody>
                  <a:tcPr/>
                </a:tc>
                <a:tc>
                  <a:txBody>
                    <a:bodyPr/>
                    <a:lstStyle/>
                    <a:p>
                      <a:r>
                        <a:rPr lang="en-IN" dirty="0"/>
                        <a:t>Brief description of unresolved challenges</a:t>
                      </a:r>
                    </a:p>
                  </a:txBody>
                  <a:tcPr/>
                </a:tc>
                <a:tc>
                  <a:txBody>
                    <a:bodyPr/>
                    <a:lstStyle/>
                    <a:p>
                      <a:r>
                        <a:rPr lang="en-IN" dirty="0"/>
                        <a:t>Type of challenge</a:t>
                      </a:r>
                    </a:p>
                    <a:p>
                      <a:r>
                        <a:rPr lang="en-IN" dirty="0"/>
                        <a:t>(scope/data/design/implementation / others) </a:t>
                      </a:r>
                    </a:p>
                  </a:txBody>
                  <a:tcPr/>
                </a:tc>
                <a:extLst>
                  <a:ext uri="{0D108BD9-81ED-4DB2-BD59-A6C34878D82A}">
                    <a16:rowId xmlns:a16="http://schemas.microsoft.com/office/drawing/2014/main" val="1051417381"/>
                  </a:ext>
                </a:extLst>
              </a:tr>
              <a:tr h="370840">
                <a:tc>
                  <a:txBody>
                    <a:bodyPr/>
                    <a:lstStyle/>
                    <a:p>
                      <a:r>
                        <a:rPr lang="en-IN" dirty="0"/>
                        <a:t>1</a:t>
                      </a:r>
                    </a:p>
                  </a:txBody>
                  <a:tcPr/>
                </a:tc>
                <a:tc>
                  <a: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Run simulation for more Timesteps</a:t>
                      </a:r>
                    </a:p>
                  </a:txBody>
                  <a:tcPr/>
                </a:tc>
                <a:tc>
                  <a:txBody>
                    <a:bodyPr/>
                    <a:lstStyle/>
                    <a:p>
                      <a:r>
                        <a:rPr lang="en-IN" dirty="0"/>
                        <a:t>Computational</a:t>
                      </a:r>
                    </a:p>
                  </a:txBody>
                  <a:tcPr/>
                </a:tc>
                <a:extLst>
                  <a:ext uri="{0D108BD9-81ED-4DB2-BD59-A6C34878D82A}">
                    <a16:rowId xmlns:a16="http://schemas.microsoft.com/office/drawing/2014/main" val="2724666189"/>
                  </a:ext>
                </a:extLst>
              </a:tr>
              <a:tr h="370840">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Updating actions to simulations using RL algorithm and setting appropriate RL reward function </a:t>
                      </a:r>
                      <a:endParaRPr lang="en-IN" dirty="0"/>
                    </a:p>
                  </a:txBody>
                  <a:tcPr/>
                </a:tc>
                <a:tc>
                  <a:txBody>
                    <a:bodyPr/>
                    <a:lstStyle/>
                    <a:p>
                      <a:r>
                        <a:rPr lang="en-IN" dirty="0"/>
                        <a:t>Design</a:t>
                      </a:r>
                    </a:p>
                  </a:txBody>
                  <a:tcPr/>
                </a:tc>
                <a:extLst>
                  <a:ext uri="{0D108BD9-81ED-4DB2-BD59-A6C34878D82A}">
                    <a16:rowId xmlns:a16="http://schemas.microsoft.com/office/drawing/2014/main" val="3360194934"/>
                  </a:ext>
                </a:extLst>
              </a:tr>
              <a:tr h="370840">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Use more metrics such as Collision Rate from simulation</a:t>
                      </a:r>
                    </a:p>
                  </a:txBody>
                  <a:tcPr/>
                </a:tc>
                <a:tc>
                  <a:txBody>
                    <a:bodyPr/>
                    <a:lstStyle/>
                    <a:p>
                      <a:r>
                        <a:rPr lang="en-IN" dirty="0"/>
                        <a:t> Data</a:t>
                      </a:r>
                    </a:p>
                  </a:txBody>
                  <a:tcPr/>
                </a:tc>
                <a:extLst>
                  <a:ext uri="{0D108BD9-81ED-4DB2-BD59-A6C34878D82A}">
                    <a16:rowId xmlns:a16="http://schemas.microsoft.com/office/drawing/2014/main" val="963849409"/>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918356835"/>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337303036"/>
                  </a:ext>
                </a:extLst>
              </a:tr>
            </a:tbl>
          </a:graphicData>
        </a:graphic>
      </p:graphicFrame>
      <p:sp>
        <p:nvSpPr>
          <p:cNvPr id="8" name="Slide Number Placeholder 7">
            <a:extLst>
              <a:ext uri="{FF2B5EF4-FFF2-40B4-BE49-F238E27FC236}">
                <a16:creationId xmlns:a16="http://schemas.microsoft.com/office/drawing/2014/main" id="{7FC5626C-903E-47A9-820E-8799923B5152}"/>
              </a:ext>
            </a:extLst>
          </p:cNvPr>
          <p:cNvSpPr>
            <a:spLocks noGrp="1"/>
          </p:cNvSpPr>
          <p:nvPr>
            <p:ph type="sldNum" sz="quarter" idx="12"/>
          </p:nvPr>
        </p:nvSpPr>
        <p:spPr/>
        <p:txBody>
          <a:bodyPr/>
          <a:lstStyle/>
          <a:p>
            <a:fld id="{102F0E29-F314-934F-92DB-8EEB8DA68833}" type="slidenum">
              <a:rPr lang="en-US" smtClean="0"/>
              <a:pPr/>
              <a:t>17</a:t>
            </a:fld>
            <a:endParaRPr lang="en-US"/>
          </a:p>
        </p:txBody>
      </p:sp>
      <p:sp>
        <p:nvSpPr>
          <p:cNvPr id="4" name="Footer Placeholder 2">
            <a:extLst>
              <a:ext uri="{FF2B5EF4-FFF2-40B4-BE49-F238E27FC236}">
                <a16:creationId xmlns:a16="http://schemas.microsoft.com/office/drawing/2014/main" id="{6C78DF7E-2715-CFEC-C216-CED8581AD174}"/>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extLst>
      <p:ext uri="{BB962C8B-B14F-4D97-AF65-F5344CB8AC3E}">
        <p14:creationId xmlns:p14="http://schemas.microsoft.com/office/powerpoint/2010/main" val="331668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143000" y="1905000"/>
            <a:ext cx="9753600" cy="4191000"/>
          </a:xfrm>
          <a:prstGeom prst="rect">
            <a:avLst/>
          </a:prstGeom>
        </p:spPr>
        <p:txBody>
          <a:bodyPr/>
          <a:lstStyle/>
          <a:p>
            <a:pPr marL="342891" algn="just" eaLnBrk="0" hangingPunct="0">
              <a:spcBef>
                <a:spcPts val="0"/>
              </a:spcBef>
              <a:spcAft>
                <a:spcPts val="0"/>
              </a:spcAft>
              <a:defRPr/>
            </a:pPr>
            <a:endParaRPr lang="en-US" dirty="0">
              <a:solidFill>
                <a:srgbClr val="0033CC"/>
              </a:solidFill>
              <a:latin typeface="Trebuchet MS"/>
            </a:endParaRPr>
          </a:p>
          <a:p>
            <a:pPr marL="628641" indent="-28575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rPr>
              <a:t>Using Sumo simulation, we generate a graph from open street map traffic scenario data and compute simulation metrics like waiting time and duration. We improve simulation metrics, by implementing certain actions based on the generated graph data. </a:t>
            </a:r>
          </a:p>
          <a:p>
            <a:pPr marL="628641" indent="-285750" algn="just" eaLnBrk="0" hangingPunct="0">
              <a:spcBef>
                <a:spcPts val="0"/>
              </a:spcBef>
              <a:spcAft>
                <a:spcPts val="0"/>
              </a:spcAft>
              <a:buFont typeface="Arial" panose="020B0604020202020204" pitchFamily="34" charset="0"/>
              <a:buChar char="•"/>
              <a:defRPr/>
            </a:pPr>
            <a:endParaRPr lang="en-US" dirty="0">
              <a:solidFill>
                <a:srgbClr val="0033CC"/>
              </a:solidFill>
              <a:latin typeface="Trebuchet MS"/>
            </a:endParaRPr>
          </a:p>
          <a:p>
            <a:pPr marL="628641" indent="-28575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rPr>
              <a:t>Then, we apply multiple link prediction algorithms, including common neighbors, Jaccard coefficient, Adamic/Adar index, and Preferential Attachment to the generated graph and compare their performance in predicting network connectivity. </a:t>
            </a:r>
          </a:p>
          <a:p>
            <a:pPr marL="628641" indent="-285750" algn="just" eaLnBrk="0" hangingPunct="0">
              <a:spcBef>
                <a:spcPts val="0"/>
              </a:spcBef>
              <a:spcAft>
                <a:spcPts val="0"/>
              </a:spcAft>
              <a:buFont typeface="Arial" panose="020B0604020202020204" pitchFamily="34" charset="0"/>
              <a:buChar char="•"/>
              <a:defRPr/>
            </a:pPr>
            <a:endParaRPr lang="en-US" dirty="0">
              <a:solidFill>
                <a:srgbClr val="0033CC"/>
              </a:solidFill>
              <a:latin typeface="Trebuchet MS"/>
            </a:endParaRPr>
          </a:p>
          <a:p>
            <a:pPr marL="628641" indent="-28575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rPr>
              <a:t>This study has significant implications for traffic network design and optimization, and the development of intelligent transportation systems, helping to improve traffic flow and reduce congestion in real-world traffic scenarios.</a:t>
            </a:r>
            <a:endParaRPr lang="en-IN" dirty="0">
              <a:solidFill>
                <a:srgbClr val="0033CC"/>
              </a:solidFill>
              <a:latin typeface="Trebuchet MS"/>
            </a:endParaRPr>
          </a:p>
        </p:txBody>
      </p:sp>
      <p:sp>
        <p:nvSpPr>
          <p:cNvPr id="14" name="Text Box 34"/>
          <p:cNvSpPr txBox="1">
            <a:spLocks noChangeArrowheads="1"/>
          </p:cNvSpPr>
          <p:nvPr/>
        </p:nvSpPr>
        <p:spPr bwMode="auto">
          <a:xfrm>
            <a:off x="4191000" y="114300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Topic</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9ED91A35-E128-468C-9CCF-82C4A251AAB6}"/>
              </a:ext>
            </a:extLst>
          </p:cNvPr>
          <p:cNvSpPr>
            <a:spLocks noGrp="1"/>
          </p:cNvSpPr>
          <p:nvPr>
            <p:ph type="sldNum" sz="quarter" idx="12"/>
          </p:nvPr>
        </p:nvSpPr>
        <p:spPr/>
        <p:txBody>
          <a:bodyPr/>
          <a:lstStyle/>
          <a:p>
            <a:fld id="{102F0E29-F314-934F-92DB-8EEB8DA68833}" type="slidenum">
              <a:rPr lang="en-US" smtClean="0"/>
              <a:pPr/>
              <a:t>2</a:t>
            </a:fld>
            <a:endParaRPr lang="en-US"/>
          </a:p>
        </p:txBody>
      </p:sp>
      <p:sp>
        <p:nvSpPr>
          <p:cNvPr id="4" name="Footer Placeholder 2">
            <a:extLst>
              <a:ext uri="{FF2B5EF4-FFF2-40B4-BE49-F238E27FC236}">
                <a16:creationId xmlns:a16="http://schemas.microsoft.com/office/drawing/2014/main" id="{582381F0-6778-A0A3-7988-CBF9A707CA0E}"/>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extLst>
      <p:ext uri="{BB962C8B-B14F-4D97-AF65-F5344CB8AC3E}">
        <p14:creationId xmlns:p14="http://schemas.microsoft.com/office/powerpoint/2010/main" val="27590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143000" y="1905000"/>
            <a:ext cx="9753600" cy="4191000"/>
          </a:xfrm>
          <a:prstGeom prst="rect">
            <a:avLst/>
          </a:prstGeom>
        </p:spPr>
        <p:txBody>
          <a:bodyPr/>
          <a:lstStyle/>
          <a:p>
            <a:pPr marL="685791" indent="-342900" algn="just" eaLnBrk="0" hangingPunct="0">
              <a:spcBef>
                <a:spcPts val="0"/>
              </a:spcBef>
              <a:spcAft>
                <a:spcPts val="0"/>
              </a:spcAft>
              <a:buFont typeface="Arial" panose="020B0604020202020204" pitchFamily="34" charset="0"/>
              <a:buChar char="•"/>
              <a:defRPr/>
            </a:pPr>
            <a:r>
              <a:rPr lang="en-US" dirty="0">
                <a:solidFill>
                  <a:srgbClr val="0066FF"/>
                </a:solidFill>
                <a:latin typeface="Trebuchet MS" panose="020B0603020202020204" pitchFamily="34" charset="0"/>
                <a:sym typeface="Trebuchet MS"/>
              </a:rPr>
              <a:t>The use of Sumo simulation to generate a graph and compute simulation metrics provides a realistic and accurate representation of real-world traffic scenarios. Additionally, the study uses dynamic graphs to improve simulation metrics and simulate scenarios where links are lost in the network.</a:t>
            </a: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r>
              <a:rPr lang="en-US" dirty="0">
                <a:solidFill>
                  <a:srgbClr val="0066FF"/>
                </a:solidFill>
                <a:latin typeface="Trebuchet MS" panose="020B0603020202020204" pitchFamily="34" charset="0"/>
                <a:sym typeface="Trebuchet MS"/>
              </a:rPr>
              <a:t>And in the context of Traffic Networks, The comparison of multiple link prediction algorithms to predict network connectivity is another unique aspect of this study, as it provides valuable insights into the most effective methods for predicting linkages between connected vehicles in a traffic network. </a:t>
            </a: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r>
              <a:rPr lang="en-US" dirty="0">
                <a:solidFill>
                  <a:srgbClr val="0066FF"/>
                </a:solidFill>
                <a:latin typeface="Trebuchet MS" panose="020B0603020202020204" pitchFamily="34" charset="0"/>
                <a:sym typeface="Trebuchet MS"/>
              </a:rPr>
              <a:t>We hope that the findings of this study have significant implications for the design and optimization of traffic networks and the development of intelligent transportation systems, which can improve traffic flow and reduce congestion in real-world traffic scenarios. </a:t>
            </a: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endParaRPr lang="en-US" dirty="0">
              <a:solidFill>
                <a:srgbClr val="0066FF"/>
              </a:solidFill>
              <a:latin typeface="Trebuchet MS" panose="020B0603020202020204" pitchFamily="34" charset="0"/>
              <a:sym typeface="Trebuchet MS"/>
            </a:endParaRPr>
          </a:p>
          <a:p>
            <a:pPr marL="685791" indent="-342900" algn="just" eaLnBrk="0" hangingPunct="0">
              <a:spcBef>
                <a:spcPts val="0"/>
              </a:spcBef>
              <a:spcAft>
                <a:spcPts val="0"/>
              </a:spcAft>
              <a:buFont typeface="Arial" panose="020B0604020202020204" pitchFamily="34" charset="0"/>
              <a:buChar char="•"/>
              <a:defRPr/>
            </a:pPr>
            <a:endParaRPr lang="en-IN" dirty="0">
              <a:solidFill>
                <a:srgbClr val="0066FF"/>
              </a:solidFill>
              <a:latin typeface="Trebuchet MS" panose="020B0603020202020204" pitchFamily="34" charset="0"/>
              <a:sym typeface="Trebuchet MS"/>
            </a:endParaRPr>
          </a:p>
          <a:p>
            <a:pPr marL="342891" algn="just" eaLnBrk="0" hangingPunct="0">
              <a:spcBef>
                <a:spcPts val="0"/>
              </a:spcBef>
              <a:spcAft>
                <a:spcPts val="0"/>
              </a:spcAft>
              <a:defRPr/>
            </a:pPr>
            <a:r>
              <a:rPr lang="en-IN" dirty="0">
                <a:solidFill>
                  <a:srgbClr val="0033CC"/>
                </a:solidFill>
                <a:latin typeface="Trebuchet MS"/>
              </a:rPr>
              <a:t> </a:t>
            </a:r>
            <a:endParaRPr lang="en-IN" dirty="0">
              <a:solidFill>
                <a:srgbClr val="0033CC"/>
              </a:solidFill>
              <a:latin typeface="Trebuchet MS"/>
              <a:sym typeface="Trebuchet MS"/>
            </a:endParaRPr>
          </a:p>
        </p:txBody>
      </p:sp>
      <p:sp>
        <p:nvSpPr>
          <p:cNvPr id="14" name="Text Box 34"/>
          <p:cNvSpPr txBox="1">
            <a:spLocks noChangeArrowheads="1"/>
          </p:cNvSpPr>
          <p:nvPr/>
        </p:nvSpPr>
        <p:spPr bwMode="auto">
          <a:xfrm>
            <a:off x="4191000" y="114300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Uniqueness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9ED91A35-E128-468C-9CCF-82C4A251AAB6}"/>
              </a:ext>
            </a:extLst>
          </p:cNvPr>
          <p:cNvSpPr>
            <a:spLocks noGrp="1"/>
          </p:cNvSpPr>
          <p:nvPr>
            <p:ph type="sldNum" sz="quarter" idx="12"/>
          </p:nvPr>
        </p:nvSpPr>
        <p:spPr/>
        <p:txBody>
          <a:bodyPr/>
          <a:lstStyle/>
          <a:p>
            <a:fld id="{102F0E29-F314-934F-92DB-8EEB8DA68833}" type="slidenum">
              <a:rPr lang="en-US" smtClean="0"/>
              <a:pPr/>
              <a:t>3</a:t>
            </a:fld>
            <a:endParaRPr lang="en-US"/>
          </a:p>
        </p:txBody>
      </p:sp>
      <p:sp>
        <p:nvSpPr>
          <p:cNvPr id="4" name="Footer Placeholder 2">
            <a:extLst>
              <a:ext uri="{FF2B5EF4-FFF2-40B4-BE49-F238E27FC236}">
                <a16:creationId xmlns:a16="http://schemas.microsoft.com/office/drawing/2014/main" id="{0C7B1BC1-91CF-E8D6-4C01-5DE124167378}"/>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extLst>
      <p:ext uri="{BB962C8B-B14F-4D97-AF65-F5344CB8AC3E}">
        <p14:creationId xmlns:p14="http://schemas.microsoft.com/office/powerpoint/2010/main" val="3811030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219200" y="1828800"/>
            <a:ext cx="8077200" cy="4211931"/>
          </a:xfrm>
          <a:prstGeom prst="rect">
            <a:avLst/>
          </a:prstGeom>
        </p:spPr>
        <p:txBody>
          <a:bodyPr/>
          <a:lstStyle/>
          <a:p>
            <a:pPr marL="685791" indent="-34290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rPr>
              <a:t>This study does not utilize a pre-existing dataset for traffic network analysis. This is because there is no standardized dataset for traffic network analysis that can be used across different traffic scenarios. Additionally, the study uses a simulation approach to generate a traffic network scenario that is specific to the research question being investigated.</a:t>
            </a:r>
          </a:p>
          <a:p>
            <a:pPr marL="685791" indent="-342900" algn="just" eaLnBrk="0" hangingPunct="0">
              <a:spcBef>
                <a:spcPts val="0"/>
              </a:spcBef>
              <a:spcAft>
                <a:spcPts val="0"/>
              </a:spcAft>
              <a:buFont typeface="Arial" panose="020B0604020202020204" pitchFamily="34" charset="0"/>
              <a:buChar char="•"/>
              <a:defRPr/>
            </a:pPr>
            <a:endParaRPr lang="en-US" dirty="0">
              <a:solidFill>
                <a:srgbClr val="0033CC"/>
              </a:solidFill>
              <a:latin typeface="Trebuchet MS"/>
            </a:endParaRPr>
          </a:p>
          <a:p>
            <a:pPr marL="685791" indent="-34290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rPr>
              <a:t>Instead of relying on pre-existing datasets, the study generates a graph from the Sumo simulation data to perform link prediction analysis. This approach allows the study to compare the performance of different link prediction algorithms using the same traffic network scenario, ensuring that the results are comparable and reliable. </a:t>
            </a:r>
            <a:endParaRPr lang="en-IN" dirty="0">
              <a:solidFill>
                <a:srgbClr val="0000FF"/>
              </a:solidFill>
              <a:latin typeface="Trebuchet MS" pitchFamily="34" charset="0"/>
            </a:endParaRPr>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Dataset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62E0EBCA-D698-475D-8BBB-299E298C0184}"/>
              </a:ext>
            </a:extLst>
          </p:cNvPr>
          <p:cNvSpPr>
            <a:spLocks noGrp="1"/>
          </p:cNvSpPr>
          <p:nvPr>
            <p:ph type="sldNum" sz="quarter" idx="12"/>
          </p:nvPr>
        </p:nvSpPr>
        <p:spPr/>
        <p:txBody>
          <a:bodyPr/>
          <a:lstStyle/>
          <a:p>
            <a:fld id="{102F0E29-F314-934F-92DB-8EEB8DA68833}" type="slidenum">
              <a:rPr lang="en-US" smtClean="0"/>
              <a:pPr/>
              <a:t>4</a:t>
            </a:fld>
            <a:endParaRPr lang="en-US"/>
          </a:p>
        </p:txBody>
      </p:sp>
      <p:sp>
        <p:nvSpPr>
          <p:cNvPr id="4" name="Footer Placeholder 2">
            <a:extLst>
              <a:ext uri="{FF2B5EF4-FFF2-40B4-BE49-F238E27FC236}">
                <a16:creationId xmlns:a16="http://schemas.microsoft.com/office/drawing/2014/main" id="{3714ED84-2EF0-A024-7B49-44ACD984A533}"/>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extLst>
      <p:ext uri="{BB962C8B-B14F-4D97-AF65-F5344CB8AC3E}">
        <p14:creationId xmlns:p14="http://schemas.microsoft.com/office/powerpoint/2010/main" val="420536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219200" y="1828800"/>
            <a:ext cx="8077200" cy="4211931"/>
          </a:xfrm>
          <a:prstGeom prst="rect">
            <a:avLst/>
          </a:prstGeom>
        </p:spPr>
        <p:txBody>
          <a:bodyPr/>
          <a:lstStyle/>
          <a:p>
            <a:pPr marL="685791" indent="-34290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rPr>
              <a:t>T.</a:t>
            </a:r>
          </a:p>
          <a:p>
            <a:pPr marL="342891" algn="just" eaLnBrk="0" hangingPunct="0">
              <a:spcBef>
                <a:spcPts val="0"/>
              </a:spcBef>
              <a:spcAft>
                <a:spcPts val="0"/>
              </a:spcAft>
              <a:defRPr/>
            </a:pPr>
            <a:r>
              <a:rPr lang="en-US" dirty="0">
                <a:solidFill>
                  <a:srgbClr val="0033CC"/>
                </a:solidFill>
                <a:latin typeface="Trebuchet MS"/>
              </a:rPr>
              <a:t> </a:t>
            </a:r>
            <a:endParaRPr lang="en-IN" dirty="0">
              <a:solidFill>
                <a:srgbClr val="0000FF"/>
              </a:solidFill>
              <a:latin typeface="Trebuchet MS" pitchFamily="34" charset="0"/>
            </a:endParaRPr>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SUMO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62E0EBCA-D698-475D-8BBB-299E298C0184}"/>
              </a:ext>
            </a:extLst>
          </p:cNvPr>
          <p:cNvSpPr>
            <a:spLocks noGrp="1"/>
          </p:cNvSpPr>
          <p:nvPr>
            <p:ph type="sldNum" sz="quarter" idx="12"/>
          </p:nvPr>
        </p:nvSpPr>
        <p:spPr/>
        <p:txBody>
          <a:bodyPr/>
          <a:lstStyle/>
          <a:p>
            <a:fld id="{102F0E29-F314-934F-92DB-8EEB8DA68833}" type="slidenum">
              <a:rPr lang="en-US" smtClean="0"/>
              <a:pPr/>
              <a:t>5</a:t>
            </a:fld>
            <a:endParaRPr lang="en-US"/>
          </a:p>
        </p:txBody>
      </p:sp>
      <p:sp>
        <p:nvSpPr>
          <p:cNvPr id="4" name="Footer Placeholder 2">
            <a:extLst>
              <a:ext uri="{FF2B5EF4-FFF2-40B4-BE49-F238E27FC236}">
                <a16:creationId xmlns:a16="http://schemas.microsoft.com/office/drawing/2014/main" id="{3714ED84-2EF0-A024-7B49-44ACD984A533}"/>
              </a:ext>
            </a:extLst>
          </p:cNvPr>
          <p:cNvSpPr>
            <a:spLocks noGrp="1"/>
          </p:cNvSpPr>
          <p:nvPr>
            <p:ph type="ftr" sz="quarter" idx="11"/>
          </p:nvPr>
        </p:nvSpPr>
        <p:spPr>
          <a:xfrm>
            <a:off x="4038600" y="6356350"/>
            <a:ext cx="4114800" cy="365125"/>
          </a:xfrm>
        </p:spPr>
        <p:txBody>
          <a:bodyPr/>
          <a:lstStyle/>
          <a:p>
            <a:r>
              <a:rPr lang="en-US" dirty="0"/>
              <a:t>20CS344  Course Project </a:t>
            </a:r>
          </a:p>
        </p:txBody>
      </p:sp>
      <p:pic>
        <p:nvPicPr>
          <p:cNvPr id="6" name="osm.sumocfg - SUMO 1.16.0 2023-04-30 08-51-32">
            <a:hlinkClick r:id="" action="ppaction://media"/>
            <a:extLst>
              <a:ext uri="{FF2B5EF4-FFF2-40B4-BE49-F238E27FC236}">
                <a16:creationId xmlns:a16="http://schemas.microsoft.com/office/drawing/2014/main" id="{495B7486-3263-C6F0-34DC-6977C06435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3432" y="1695240"/>
            <a:ext cx="10170367" cy="4527551"/>
          </a:xfrm>
          <a:prstGeom prst="rect">
            <a:avLst/>
          </a:prstGeom>
        </p:spPr>
      </p:pic>
    </p:spTree>
    <p:extLst>
      <p:ext uri="{BB962C8B-B14F-4D97-AF65-F5344CB8AC3E}">
        <p14:creationId xmlns:p14="http://schemas.microsoft.com/office/powerpoint/2010/main" val="171253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219200" y="1828800"/>
            <a:ext cx="8077200" cy="4211931"/>
          </a:xfrm>
          <a:prstGeom prst="rect">
            <a:avLst/>
          </a:prstGeom>
        </p:spPr>
        <p:txBody>
          <a:bodyPr/>
          <a:lstStyle/>
          <a:p>
            <a:pPr marL="342891" algn="just" eaLnBrk="0" hangingPunct="0">
              <a:spcBef>
                <a:spcPts val="0"/>
              </a:spcBef>
              <a:spcAft>
                <a:spcPts val="0"/>
              </a:spcAft>
              <a:defRPr/>
            </a:pPr>
            <a:endParaRPr lang="en-US" dirty="0">
              <a:solidFill>
                <a:srgbClr val="0033CC"/>
              </a:solidFill>
              <a:latin typeface="Trebuchet MS"/>
            </a:endParaRPr>
          </a:p>
          <a:p>
            <a:pPr marL="342891" algn="just" eaLnBrk="0" hangingPunct="0">
              <a:spcBef>
                <a:spcPts val="0"/>
              </a:spcBef>
              <a:spcAft>
                <a:spcPts val="0"/>
              </a:spcAft>
              <a:defRPr/>
            </a:pPr>
            <a:r>
              <a:rPr lang="en-US" dirty="0">
                <a:solidFill>
                  <a:srgbClr val="0033CC"/>
                </a:solidFill>
                <a:latin typeface="Trebuchet MS"/>
              </a:rPr>
              <a:t> </a:t>
            </a:r>
            <a:endParaRPr lang="en-IN" dirty="0">
              <a:solidFill>
                <a:srgbClr val="0000FF"/>
              </a:solidFill>
              <a:latin typeface="Trebuchet MS" pitchFamily="34" charset="0"/>
            </a:endParaRPr>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Graph Generated at each time step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62E0EBCA-D698-475D-8BBB-299E298C0184}"/>
              </a:ext>
            </a:extLst>
          </p:cNvPr>
          <p:cNvSpPr>
            <a:spLocks noGrp="1"/>
          </p:cNvSpPr>
          <p:nvPr>
            <p:ph type="sldNum" sz="quarter" idx="12"/>
          </p:nvPr>
        </p:nvSpPr>
        <p:spPr/>
        <p:txBody>
          <a:bodyPr/>
          <a:lstStyle/>
          <a:p>
            <a:fld id="{102F0E29-F314-934F-92DB-8EEB8DA68833}" type="slidenum">
              <a:rPr lang="en-US" smtClean="0"/>
              <a:pPr/>
              <a:t>6</a:t>
            </a:fld>
            <a:endParaRPr lang="en-US"/>
          </a:p>
        </p:txBody>
      </p:sp>
      <p:sp>
        <p:nvSpPr>
          <p:cNvPr id="4" name="Footer Placeholder 2">
            <a:extLst>
              <a:ext uri="{FF2B5EF4-FFF2-40B4-BE49-F238E27FC236}">
                <a16:creationId xmlns:a16="http://schemas.microsoft.com/office/drawing/2014/main" id="{3714ED84-2EF0-A024-7B49-44ACD984A533}"/>
              </a:ext>
            </a:extLst>
          </p:cNvPr>
          <p:cNvSpPr>
            <a:spLocks noGrp="1"/>
          </p:cNvSpPr>
          <p:nvPr>
            <p:ph type="ftr" sz="quarter" idx="11"/>
          </p:nvPr>
        </p:nvSpPr>
        <p:spPr>
          <a:xfrm>
            <a:off x="4038600" y="6356350"/>
            <a:ext cx="4114800" cy="365125"/>
          </a:xfrm>
        </p:spPr>
        <p:txBody>
          <a:bodyPr/>
          <a:lstStyle/>
          <a:p>
            <a:r>
              <a:rPr lang="en-US" dirty="0"/>
              <a:t>20CS344  Course Project </a:t>
            </a:r>
          </a:p>
        </p:txBody>
      </p:sp>
      <p:pic>
        <p:nvPicPr>
          <p:cNvPr id="7" name="graph">
            <a:hlinkClick r:id="" action="ppaction://media"/>
            <a:extLst>
              <a:ext uri="{FF2B5EF4-FFF2-40B4-BE49-F238E27FC236}">
                <a16:creationId xmlns:a16="http://schemas.microsoft.com/office/drawing/2014/main" id="{1F845B5E-BBDB-9791-AB6D-1324566FBC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741953"/>
            <a:ext cx="8077200" cy="4550090"/>
          </a:xfrm>
          <a:prstGeom prst="rect">
            <a:avLst/>
          </a:prstGeom>
        </p:spPr>
      </p:pic>
    </p:spTree>
    <p:extLst>
      <p:ext uri="{BB962C8B-B14F-4D97-AF65-F5344CB8AC3E}">
        <p14:creationId xmlns:p14="http://schemas.microsoft.com/office/powerpoint/2010/main" val="66284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219200" y="1828800"/>
            <a:ext cx="8077200" cy="4211931"/>
          </a:xfrm>
          <a:prstGeom prst="rect">
            <a:avLst/>
          </a:prstGeom>
        </p:spPr>
        <p:txBody>
          <a:bodyPr/>
          <a:lstStyle/>
          <a:p>
            <a:pPr marL="342891" algn="just" eaLnBrk="0" hangingPunct="0">
              <a:spcBef>
                <a:spcPts val="0"/>
              </a:spcBef>
              <a:spcAft>
                <a:spcPts val="0"/>
              </a:spcAft>
              <a:defRPr/>
            </a:pPr>
            <a:endParaRPr lang="en-US" dirty="0">
              <a:solidFill>
                <a:srgbClr val="0033CC"/>
              </a:solidFill>
              <a:latin typeface="Trebuchet MS"/>
            </a:endParaRPr>
          </a:p>
          <a:p>
            <a:pPr marL="342891" algn="just" eaLnBrk="0" hangingPunct="0">
              <a:spcBef>
                <a:spcPts val="0"/>
              </a:spcBef>
              <a:spcAft>
                <a:spcPts val="0"/>
              </a:spcAft>
              <a:defRPr/>
            </a:pPr>
            <a:r>
              <a:rPr lang="en-US" dirty="0">
                <a:solidFill>
                  <a:srgbClr val="0033CC"/>
                </a:solidFill>
                <a:latin typeface="Trebuchet MS"/>
              </a:rPr>
              <a:t> </a:t>
            </a:r>
            <a:endParaRPr lang="en-IN" dirty="0">
              <a:solidFill>
                <a:srgbClr val="0000FF"/>
              </a:solidFill>
              <a:latin typeface="Trebuchet MS" pitchFamily="34" charset="0"/>
            </a:endParaRPr>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Final Graph generated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62E0EBCA-D698-475D-8BBB-299E298C0184}"/>
              </a:ext>
            </a:extLst>
          </p:cNvPr>
          <p:cNvSpPr>
            <a:spLocks noGrp="1"/>
          </p:cNvSpPr>
          <p:nvPr>
            <p:ph type="sldNum" sz="quarter" idx="12"/>
          </p:nvPr>
        </p:nvSpPr>
        <p:spPr/>
        <p:txBody>
          <a:bodyPr/>
          <a:lstStyle/>
          <a:p>
            <a:fld id="{102F0E29-F314-934F-92DB-8EEB8DA68833}" type="slidenum">
              <a:rPr lang="en-US" smtClean="0"/>
              <a:pPr/>
              <a:t>7</a:t>
            </a:fld>
            <a:endParaRPr lang="en-US"/>
          </a:p>
        </p:txBody>
      </p:sp>
      <p:sp>
        <p:nvSpPr>
          <p:cNvPr id="4" name="Footer Placeholder 2">
            <a:extLst>
              <a:ext uri="{FF2B5EF4-FFF2-40B4-BE49-F238E27FC236}">
                <a16:creationId xmlns:a16="http://schemas.microsoft.com/office/drawing/2014/main" id="{3714ED84-2EF0-A024-7B49-44ACD984A533}"/>
              </a:ext>
            </a:extLst>
          </p:cNvPr>
          <p:cNvSpPr>
            <a:spLocks noGrp="1"/>
          </p:cNvSpPr>
          <p:nvPr>
            <p:ph type="ftr" sz="quarter" idx="11"/>
          </p:nvPr>
        </p:nvSpPr>
        <p:spPr>
          <a:xfrm>
            <a:off x="4038600" y="6356350"/>
            <a:ext cx="4114800" cy="365125"/>
          </a:xfrm>
        </p:spPr>
        <p:txBody>
          <a:bodyPr/>
          <a:lstStyle/>
          <a:p>
            <a:r>
              <a:rPr lang="en-US" dirty="0"/>
              <a:t>20CS344  Course Project </a:t>
            </a:r>
          </a:p>
        </p:txBody>
      </p:sp>
      <p:pic>
        <p:nvPicPr>
          <p:cNvPr id="6" name="Picture 5">
            <a:extLst>
              <a:ext uri="{FF2B5EF4-FFF2-40B4-BE49-F238E27FC236}">
                <a16:creationId xmlns:a16="http://schemas.microsoft.com/office/drawing/2014/main" id="{1D11EC90-67CE-81AF-A221-5332E387338E}"/>
              </a:ext>
            </a:extLst>
          </p:cNvPr>
          <p:cNvPicPr>
            <a:picLocks noChangeAspect="1"/>
          </p:cNvPicPr>
          <p:nvPr/>
        </p:nvPicPr>
        <p:blipFill>
          <a:blip r:embed="rId3"/>
          <a:stretch>
            <a:fillRect/>
          </a:stretch>
        </p:blipFill>
        <p:spPr>
          <a:xfrm>
            <a:off x="3044890" y="1994203"/>
            <a:ext cx="5953971" cy="4417917"/>
          </a:xfrm>
          <a:prstGeom prst="rect">
            <a:avLst/>
          </a:prstGeom>
        </p:spPr>
      </p:pic>
    </p:spTree>
    <p:extLst>
      <p:ext uri="{BB962C8B-B14F-4D97-AF65-F5344CB8AC3E}">
        <p14:creationId xmlns:p14="http://schemas.microsoft.com/office/powerpoint/2010/main" val="123185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Overall design</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8</a:t>
            </a:fld>
            <a:endParaRPr lang="en-US"/>
          </a:p>
        </p:txBody>
      </p:sp>
      <p:sp>
        <p:nvSpPr>
          <p:cNvPr id="8" name="Content Placeholder 2">
            <a:extLst>
              <a:ext uri="{FF2B5EF4-FFF2-40B4-BE49-F238E27FC236}">
                <a16:creationId xmlns:a16="http://schemas.microsoft.com/office/drawing/2014/main" id="{B741C0A7-2C70-4BB8-986B-9DFE44455A3A}"/>
              </a:ext>
            </a:extLst>
          </p:cNvPr>
          <p:cNvSpPr txBox="1">
            <a:spLocks/>
          </p:cNvSpPr>
          <p:nvPr/>
        </p:nvSpPr>
        <p:spPr>
          <a:xfrm>
            <a:off x="1219200" y="1828800"/>
            <a:ext cx="9829800" cy="4211931"/>
          </a:xfrm>
          <a:prstGeom prst="rect">
            <a:avLst/>
          </a:prstGeom>
        </p:spPr>
        <p:txBody>
          <a:bodyPr/>
          <a:lstStyle/>
          <a:p>
            <a:pPr marL="685791" indent="-342900" algn="just" eaLnBrk="0" hangingPunct="0">
              <a:spcBef>
                <a:spcPct val="20000"/>
              </a:spcBef>
              <a:buFont typeface="Arial" panose="020B0604020202020204" pitchFamily="34" charset="0"/>
              <a:buChar char="•"/>
              <a:defRPr/>
            </a:pPr>
            <a:endParaRPr lang="en-IN" sz="2400" dirty="0">
              <a:solidFill>
                <a:srgbClr val="0000FF"/>
              </a:solidFill>
              <a:latin typeface="Trebuchet MS" pitchFamily="34" charset="0"/>
            </a:endParaRPr>
          </a:p>
        </p:txBody>
      </p:sp>
      <p:sp>
        <p:nvSpPr>
          <p:cNvPr id="4" name="Footer Placeholder 2">
            <a:extLst>
              <a:ext uri="{FF2B5EF4-FFF2-40B4-BE49-F238E27FC236}">
                <a16:creationId xmlns:a16="http://schemas.microsoft.com/office/drawing/2014/main" id="{204E91A9-BA93-4745-2AD3-170DDE22838A}"/>
              </a:ext>
            </a:extLst>
          </p:cNvPr>
          <p:cNvSpPr>
            <a:spLocks noGrp="1"/>
          </p:cNvSpPr>
          <p:nvPr>
            <p:ph type="ftr" sz="quarter" idx="11"/>
          </p:nvPr>
        </p:nvSpPr>
        <p:spPr>
          <a:xfrm>
            <a:off x="4038600" y="6356350"/>
            <a:ext cx="4114800" cy="365125"/>
          </a:xfrm>
        </p:spPr>
        <p:txBody>
          <a:bodyPr/>
          <a:lstStyle/>
          <a:p>
            <a:r>
              <a:rPr lang="en-US" dirty="0"/>
              <a:t>20CS344  Course Project </a:t>
            </a:r>
          </a:p>
        </p:txBody>
      </p:sp>
      <p:pic>
        <p:nvPicPr>
          <p:cNvPr id="6" name="Picture 5">
            <a:extLst>
              <a:ext uri="{FF2B5EF4-FFF2-40B4-BE49-F238E27FC236}">
                <a16:creationId xmlns:a16="http://schemas.microsoft.com/office/drawing/2014/main" id="{9DFF4208-D775-2139-EDDB-D5DCF71A6A49}"/>
              </a:ext>
            </a:extLst>
          </p:cNvPr>
          <p:cNvPicPr>
            <a:picLocks noChangeAspect="1"/>
          </p:cNvPicPr>
          <p:nvPr/>
        </p:nvPicPr>
        <p:blipFill>
          <a:blip r:embed="rId3"/>
          <a:stretch>
            <a:fillRect/>
          </a:stretch>
        </p:blipFill>
        <p:spPr>
          <a:xfrm>
            <a:off x="2297101" y="1828800"/>
            <a:ext cx="7597798" cy="4130398"/>
          </a:xfrm>
          <a:prstGeom prst="rect">
            <a:avLst/>
          </a:prstGeom>
        </p:spPr>
      </p:pic>
    </p:spTree>
    <p:extLst>
      <p:ext uri="{BB962C8B-B14F-4D97-AF65-F5344CB8AC3E}">
        <p14:creationId xmlns:p14="http://schemas.microsoft.com/office/powerpoint/2010/main" val="160751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461665"/>
          </a:xfrm>
          <a:prstGeom prst="rect">
            <a:avLst/>
          </a:prstGeom>
          <a:noFill/>
          <a:ln w="9525">
            <a:noFill/>
            <a:miter lim="800000"/>
            <a:headEnd/>
            <a:tailEnd/>
          </a:ln>
        </p:spPr>
        <p:txBody>
          <a:bodyPr wrap="square">
            <a:spAutoFit/>
          </a:bodyPr>
          <a:lstStyle/>
          <a:p>
            <a:pPr marL="342891" indent="-342891" algn="r" eaLnBrk="0" hangingPunct="0">
              <a:defRPr/>
            </a:pPr>
            <a:r>
              <a:rPr lang="en-IN" sz="2400" dirty="0">
                <a:solidFill>
                  <a:srgbClr val="FF0000"/>
                </a:solidFill>
                <a:latin typeface="Trebuchet MS" pitchFamily="34" charset="0"/>
              </a:rPr>
              <a:t>Final results  so far  </a:t>
            </a:r>
            <a:endParaRPr lang="en-US" sz="2400" dirty="0">
              <a:solidFill>
                <a:srgbClr val="FF0000"/>
              </a:solidFill>
              <a:latin typeface="Trebuchet MS" pitchFamily="34" charset="0"/>
            </a:endParaRPr>
          </a:p>
        </p:txBody>
      </p:sp>
      <p:sp>
        <p:nvSpPr>
          <p:cNvPr id="3" name="Slide Number Placeholder 2">
            <a:extLst>
              <a:ext uri="{FF2B5EF4-FFF2-40B4-BE49-F238E27FC236}">
                <a16:creationId xmlns:a16="http://schemas.microsoft.com/office/drawing/2014/main" id="{0B754D29-FED2-4C58-AFD4-20A997C8844C}"/>
              </a:ext>
            </a:extLst>
          </p:cNvPr>
          <p:cNvSpPr>
            <a:spLocks noGrp="1"/>
          </p:cNvSpPr>
          <p:nvPr>
            <p:ph type="sldNum" sz="quarter" idx="12"/>
          </p:nvPr>
        </p:nvSpPr>
        <p:spPr/>
        <p:txBody>
          <a:bodyPr/>
          <a:lstStyle/>
          <a:p>
            <a:fld id="{102F0E29-F314-934F-92DB-8EEB8DA68833}" type="slidenum">
              <a:rPr lang="en-US" smtClean="0"/>
              <a:pPr/>
              <a:t>9</a:t>
            </a:fld>
            <a:endParaRPr lang="en-US"/>
          </a:p>
        </p:txBody>
      </p:sp>
      <p:sp>
        <p:nvSpPr>
          <p:cNvPr id="6" name="Content Placeholder 2">
            <a:extLst>
              <a:ext uri="{FF2B5EF4-FFF2-40B4-BE49-F238E27FC236}">
                <a16:creationId xmlns:a16="http://schemas.microsoft.com/office/drawing/2014/main" id="{E850D621-51EA-44E7-8CD7-CC8E108F4F23}"/>
              </a:ext>
            </a:extLst>
          </p:cNvPr>
          <p:cNvSpPr txBox="1">
            <a:spLocks/>
          </p:cNvSpPr>
          <p:nvPr/>
        </p:nvSpPr>
        <p:spPr>
          <a:xfrm>
            <a:off x="1219200" y="1828800"/>
            <a:ext cx="9829800" cy="4211931"/>
          </a:xfrm>
          <a:prstGeom prst="rect">
            <a:avLst/>
          </a:prstGeom>
        </p:spPr>
        <p:txBody>
          <a:bodyPr/>
          <a:lstStyle/>
          <a:p>
            <a:pPr marL="685791" indent="-34290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sym typeface="Trebuchet MS"/>
              </a:rPr>
              <a:t>For comparing the link prediction algorithms, the study uses accuracy and ROC curve statistics, These metrics are useful for determining the accuracy of the algorithms in predicting network connectivity based on the graph data.</a:t>
            </a:r>
          </a:p>
          <a:p>
            <a:pPr marL="685791" indent="-342900" algn="just" eaLnBrk="0" hangingPunct="0">
              <a:spcBef>
                <a:spcPts val="0"/>
              </a:spcBef>
              <a:spcAft>
                <a:spcPts val="0"/>
              </a:spcAft>
              <a:buFont typeface="Arial" panose="020B0604020202020204" pitchFamily="34" charset="0"/>
              <a:buChar char="•"/>
              <a:defRPr/>
            </a:pPr>
            <a:endParaRPr lang="en-US" dirty="0">
              <a:solidFill>
                <a:srgbClr val="0033CC"/>
              </a:solidFill>
              <a:latin typeface="Trebuchet MS"/>
              <a:sym typeface="Trebuchet MS"/>
            </a:endParaRPr>
          </a:p>
          <a:p>
            <a:pPr marL="685791" indent="-342900" algn="just" eaLnBrk="0" hangingPunct="0">
              <a:spcBef>
                <a:spcPts val="0"/>
              </a:spcBef>
              <a:spcAft>
                <a:spcPts val="0"/>
              </a:spcAft>
              <a:buFont typeface="Arial" panose="020B0604020202020204" pitchFamily="34" charset="0"/>
              <a:buChar char="•"/>
              <a:defRPr/>
            </a:pPr>
            <a:r>
              <a:rPr lang="en-US" dirty="0">
                <a:solidFill>
                  <a:srgbClr val="0033CC"/>
                </a:solidFill>
                <a:latin typeface="Trebuchet MS"/>
                <a:sym typeface="Trebuchet MS"/>
              </a:rPr>
              <a:t>However, the study also recognizes that accuracy alone may not be enough to evaluate the usefulness of the algorithms for real-world traffic scenarios. Therefore, the study uses waiting time and duration from the simulation tool as primary metrics to evaluate the performance of the link prediction algorithms in the context of traffic flow and congestion. These metrics are important indicators of the efficiency of the traffic network and directly influence the user experience for drivers and commuters.</a:t>
            </a:r>
          </a:p>
          <a:p>
            <a:pPr marL="685791" indent="-342900" algn="just" eaLnBrk="0" hangingPunct="0">
              <a:spcBef>
                <a:spcPts val="0"/>
              </a:spcBef>
              <a:spcAft>
                <a:spcPts val="0"/>
              </a:spcAft>
              <a:buFont typeface="Arial" panose="020B0604020202020204" pitchFamily="34" charset="0"/>
              <a:buChar char="•"/>
              <a:defRPr/>
            </a:pPr>
            <a:endParaRPr lang="en-US" dirty="0">
              <a:solidFill>
                <a:srgbClr val="0033CC"/>
              </a:solidFill>
              <a:latin typeface="Trebuchet MS"/>
              <a:sym typeface="Trebuchet MS"/>
            </a:endParaRPr>
          </a:p>
          <a:p>
            <a:pPr marL="342891" algn="just" eaLnBrk="0" hangingPunct="0">
              <a:spcBef>
                <a:spcPct val="20000"/>
              </a:spcBef>
              <a:defRPr/>
            </a:pPr>
            <a:endParaRPr lang="en-IN" dirty="0">
              <a:solidFill>
                <a:srgbClr val="0000FF"/>
              </a:solidFill>
              <a:latin typeface="Trebuchet MS" pitchFamily="34" charset="0"/>
            </a:endParaRPr>
          </a:p>
        </p:txBody>
      </p:sp>
      <p:sp>
        <p:nvSpPr>
          <p:cNvPr id="4" name="Footer Placeholder 2">
            <a:extLst>
              <a:ext uri="{FF2B5EF4-FFF2-40B4-BE49-F238E27FC236}">
                <a16:creationId xmlns:a16="http://schemas.microsoft.com/office/drawing/2014/main" id="{B2255749-FD0D-9C67-7F8C-49D7A9E2DED2}"/>
              </a:ext>
            </a:extLst>
          </p:cNvPr>
          <p:cNvSpPr>
            <a:spLocks noGrp="1"/>
          </p:cNvSpPr>
          <p:nvPr>
            <p:ph type="ftr" sz="quarter" idx="11"/>
          </p:nvPr>
        </p:nvSpPr>
        <p:spPr>
          <a:xfrm>
            <a:off x="4038600" y="6356350"/>
            <a:ext cx="4114800" cy="365125"/>
          </a:xfrm>
        </p:spPr>
        <p:txBody>
          <a:bodyPr/>
          <a:lstStyle/>
          <a:p>
            <a:r>
              <a:rPr lang="en-US" dirty="0"/>
              <a:t>20CS344  Course Project </a:t>
            </a:r>
          </a:p>
        </p:txBody>
      </p:sp>
    </p:spTree>
    <p:extLst>
      <p:ext uri="{BB962C8B-B14F-4D97-AF65-F5344CB8AC3E}">
        <p14:creationId xmlns:p14="http://schemas.microsoft.com/office/powerpoint/2010/main" val="13433149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stone Project - Review 3 - Template.pptx" id="{77E64785-C4AC-D447-9F20-AA3556BA4DEA}" vid="{211B08FD-A304-1146-A3C3-5229E601B3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Capstone Project - Review 3 - Template (1)</Template>
  <TotalTime>661</TotalTime>
  <Words>1104</Words>
  <Application>Microsoft Office PowerPoint</Application>
  <PresentationFormat>Widescreen</PresentationFormat>
  <Paragraphs>192</Paragraphs>
  <Slides>17</Slides>
  <Notes>13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Trebuchet MS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KTwo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Sunitha R</dc:creator>
  <cp:lastModifiedBy>Shubham S</cp:lastModifiedBy>
  <cp:revision>160</cp:revision>
  <dcterms:created xsi:type="dcterms:W3CDTF">2020-11-22T08:14:37Z</dcterms:created>
  <dcterms:modified xsi:type="dcterms:W3CDTF">2023-04-30T05:19:30Z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